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Ex1.xml" ContentType="application/vnd.ms-office.chartex+xml"/>
  <Override PartName="/ppt/charts/style39.xml" ContentType="application/vnd.ms-office.chartstyle+xml"/>
  <Override PartName="/ppt/charts/colors39.xml" ContentType="application/vnd.ms-office.chartcolorstyle+xml"/>
  <Override PartName="/ppt/charts/chartEx2.xml" ContentType="application/vnd.ms-office.chartex+xml"/>
  <Override PartName="/ppt/charts/style40.xml" ContentType="application/vnd.ms-office.chartstyle+xml"/>
  <Override PartName="/ppt/charts/colors40.xml" ContentType="application/vnd.ms-office.chartcolorstyle+xml"/>
  <Override PartName="/ppt/charts/chartEx3.xml" ContentType="application/vnd.ms-office.chartex+xml"/>
  <Override PartName="/ppt/charts/style41.xml" ContentType="application/vnd.ms-office.chartstyle+xml"/>
  <Override PartName="/ppt/charts/colors41.xml" ContentType="application/vnd.ms-office.chartcolorstyl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2.xml" ContentType="application/vnd.openxmlformats-officedocument.theme+xml"/>
  <Override PartName="/ppt/charts/chart39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0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1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2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3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4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5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6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47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48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charts/chart49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charts/chart50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51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charts/chart52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charts/chart53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charts/chart54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55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charts/chart56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charts/chart57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charts/chart58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charts/chart59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charts/chart60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charts/chart61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charts/chart62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charts/chart63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charts/chart64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charts/chart65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charts/chart66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charts/chart67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charts/chart68.xml" ContentType="application/vnd.openxmlformats-officedocument.drawingml.chart+xml"/>
  <Override PartName="/ppt/charts/style71.xml" ContentType="application/vnd.ms-office.chartstyle+xml"/>
  <Override PartName="/ppt/charts/colors71.xml" ContentType="application/vnd.ms-office.chartcolorstyle+xml"/>
  <Override PartName="/ppt/charts/chart69.xml" ContentType="application/vnd.openxmlformats-officedocument.drawingml.chart+xml"/>
  <Override PartName="/ppt/charts/style72.xml" ContentType="application/vnd.ms-office.chartstyle+xml"/>
  <Override PartName="/ppt/charts/colors72.xml" ContentType="application/vnd.ms-office.chartcolorstyle+xml"/>
  <Override PartName="/ppt/charts/chart70.xml" ContentType="application/vnd.openxmlformats-officedocument.drawingml.chart+xml"/>
  <Override PartName="/ppt/charts/style73.xml" ContentType="application/vnd.ms-office.chartstyle+xml"/>
  <Override PartName="/ppt/charts/colors73.xml" ContentType="application/vnd.ms-office.chartcolorstyle+xml"/>
  <Override PartName="/ppt/charts/chart71.xml" ContentType="application/vnd.openxmlformats-officedocument.drawingml.chart+xml"/>
  <Override PartName="/ppt/charts/style74.xml" ContentType="application/vnd.ms-office.chartstyle+xml"/>
  <Override PartName="/ppt/charts/colors74.xml" ContentType="application/vnd.ms-office.chartcolorstyle+xml"/>
  <Override PartName="/ppt/charts/chart72.xml" ContentType="application/vnd.openxmlformats-officedocument.drawingml.chart+xml"/>
  <Override PartName="/ppt/charts/style75.xml" ContentType="application/vnd.ms-office.chartstyle+xml"/>
  <Override PartName="/ppt/charts/colors75.xml" ContentType="application/vnd.ms-office.chartcolorstyle+xml"/>
  <Override PartName="/ppt/charts/chart73.xml" ContentType="application/vnd.openxmlformats-officedocument.drawingml.chart+xml"/>
  <Override PartName="/ppt/charts/style76.xml" ContentType="application/vnd.ms-office.chartstyle+xml"/>
  <Override PartName="/ppt/charts/colors76.xml" ContentType="application/vnd.ms-office.chartcolorstyle+xml"/>
  <Override PartName="/ppt/charts/chart74.xml" ContentType="application/vnd.openxmlformats-officedocument.drawingml.chart+xml"/>
  <Override PartName="/ppt/charts/style77.xml" ContentType="application/vnd.ms-office.chartstyle+xml"/>
  <Override PartName="/ppt/charts/colors77.xml" ContentType="application/vnd.ms-office.chartcolorstyle+xml"/>
  <Override PartName="/ppt/charts/chart75.xml" ContentType="application/vnd.openxmlformats-officedocument.drawingml.chart+xml"/>
  <Override PartName="/ppt/charts/style78.xml" ContentType="application/vnd.ms-office.chartstyle+xml"/>
  <Override PartName="/ppt/charts/colors78.xml" ContentType="application/vnd.ms-office.chartcolorstyle+xml"/>
  <Override PartName="/ppt/charts/chart76.xml" ContentType="application/vnd.openxmlformats-officedocument.drawingml.chart+xml"/>
  <Override PartName="/ppt/charts/style79.xml" ContentType="application/vnd.ms-office.chartstyle+xml"/>
  <Override PartName="/ppt/charts/colors79.xml" ContentType="application/vnd.ms-office.chartcolorstyle+xml"/>
  <Override PartName="/ppt/charts/chartEx4.xml" ContentType="application/vnd.ms-office.chartex+xml"/>
  <Override PartName="/ppt/charts/style80.xml" ContentType="application/vnd.ms-office.chartstyle+xml"/>
  <Override PartName="/ppt/charts/colors80.xml" ContentType="application/vnd.ms-office.chartcolorstyle+xml"/>
  <Override PartName="/ppt/charts/chartEx5.xml" ContentType="application/vnd.ms-office.chartex+xml"/>
  <Override PartName="/ppt/charts/style81.xml" ContentType="application/vnd.ms-office.chartstyle+xml"/>
  <Override PartName="/ppt/charts/colors81.xml" ContentType="application/vnd.ms-office.chartcolorstyle+xml"/>
  <Override PartName="/ppt/charts/chartEx6.xml" ContentType="application/vnd.ms-office.chartex+xml"/>
  <Override PartName="/ppt/charts/style82.xml" ContentType="application/vnd.ms-office.chartstyle+xml"/>
  <Override PartName="/ppt/charts/colors82.xml" ContentType="application/vnd.ms-office.chartcolorstyl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3.xml" ContentType="application/vnd.openxmlformats-officedocument.theme+xml"/>
  <Override PartName="/ppt/charts/chart77.xml" ContentType="application/vnd.openxmlformats-officedocument.drawingml.chart+xml"/>
  <Override PartName="/ppt/charts/style83.xml" ContentType="application/vnd.ms-office.chartstyle+xml"/>
  <Override PartName="/ppt/charts/colors83.xml" ContentType="application/vnd.ms-office.chartcolorstyle+xml"/>
  <Override PartName="/ppt/charts/chart78.xml" ContentType="application/vnd.openxmlformats-officedocument.drawingml.chart+xml"/>
  <Override PartName="/ppt/charts/style84.xml" ContentType="application/vnd.ms-office.chartstyle+xml"/>
  <Override PartName="/ppt/charts/colors84.xml" ContentType="application/vnd.ms-office.chartcolorstyle+xml"/>
  <Override PartName="/ppt/charts/chart79.xml" ContentType="application/vnd.openxmlformats-officedocument.drawingml.chart+xml"/>
  <Override PartName="/ppt/charts/style85.xml" ContentType="application/vnd.ms-office.chartstyle+xml"/>
  <Override PartName="/ppt/charts/colors85.xml" ContentType="application/vnd.ms-office.chartcolorstyle+xml"/>
  <Override PartName="/ppt/charts/chart80.xml" ContentType="application/vnd.openxmlformats-officedocument.drawingml.chart+xml"/>
  <Override PartName="/ppt/charts/style86.xml" ContentType="application/vnd.ms-office.chartstyle+xml"/>
  <Override PartName="/ppt/charts/colors86.xml" ContentType="application/vnd.ms-office.chartcolorstyle+xml"/>
  <Override PartName="/ppt/charts/chart81.xml" ContentType="application/vnd.openxmlformats-officedocument.drawingml.chart+xml"/>
  <Override PartName="/ppt/charts/style87.xml" ContentType="application/vnd.ms-office.chartstyle+xml"/>
  <Override PartName="/ppt/charts/colors87.xml" ContentType="application/vnd.ms-office.chartcolorstyle+xml"/>
  <Override PartName="/ppt/charts/chart82.xml" ContentType="application/vnd.openxmlformats-officedocument.drawingml.chart+xml"/>
  <Override PartName="/ppt/charts/style88.xml" ContentType="application/vnd.ms-office.chartstyle+xml"/>
  <Override PartName="/ppt/charts/colors88.xml" ContentType="application/vnd.ms-office.chartcolorstyle+xml"/>
  <Override PartName="/ppt/charts/chart83.xml" ContentType="application/vnd.openxmlformats-officedocument.drawingml.chart+xml"/>
  <Override PartName="/ppt/charts/style89.xml" ContentType="application/vnd.ms-office.chartstyle+xml"/>
  <Override PartName="/ppt/charts/colors89.xml" ContentType="application/vnd.ms-office.chartcolorstyle+xml"/>
  <Override PartName="/ppt/charts/chart84.xml" ContentType="application/vnd.openxmlformats-officedocument.drawingml.chart+xml"/>
  <Override PartName="/ppt/charts/style90.xml" ContentType="application/vnd.ms-office.chartstyle+xml"/>
  <Override PartName="/ppt/charts/colors90.xml" ContentType="application/vnd.ms-office.chartcolorstyle+xml"/>
  <Override PartName="/ppt/charts/chart85.xml" ContentType="application/vnd.openxmlformats-officedocument.drawingml.chart+xml"/>
  <Override PartName="/ppt/charts/style91.xml" ContentType="application/vnd.ms-office.chartstyle+xml"/>
  <Override PartName="/ppt/charts/colors91.xml" ContentType="application/vnd.ms-office.chartcolorstyle+xml"/>
  <Override PartName="/ppt/charts/chart86.xml" ContentType="application/vnd.openxmlformats-officedocument.drawingml.chart+xml"/>
  <Override PartName="/ppt/charts/style92.xml" ContentType="application/vnd.ms-office.chartstyle+xml"/>
  <Override PartName="/ppt/charts/colors92.xml" ContentType="application/vnd.ms-office.chartcolorstyle+xml"/>
  <Override PartName="/ppt/charts/chart87.xml" ContentType="application/vnd.openxmlformats-officedocument.drawingml.chart+xml"/>
  <Override PartName="/ppt/charts/style93.xml" ContentType="application/vnd.ms-office.chartstyle+xml"/>
  <Override PartName="/ppt/charts/colors93.xml" ContentType="application/vnd.ms-office.chartcolorstyle+xml"/>
  <Override PartName="/ppt/charts/chart88.xml" ContentType="application/vnd.openxmlformats-officedocument.drawingml.chart+xml"/>
  <Override PartName="/ppt/charts/style94.xml" ContentType="application/vnd.ms-office.chartstyle+xml"/>
  <Override PartName="/ppt/charts/colors94.xml" ContentType="application/vnd.ms-office.chartcolorstyle+xml"/>
  <Override PartName="/ppt/charts/chart89.xml" ContentType="application/vnd.openxmlformats-officedocument.drawingml.chart+xml"/>
  <Override PartName="/ppt/charts/style95.xml" ContentType="application/vnd.ms-office.chartstyle+xml"/>
  <Override PartName="/ppt/charts/colors95.xml" ContentType="application/vnd.ms-office.chartcolorstyle+xml"/>
  <Override PartName="/ppt/charts/chart90.xml" ContentType="application/vnd.openxmlformats-officedocument.drawingml.chart+xml"/>
  <Override PartName="/ppt/charts/style96.xml" ContentType="application/vnd.ms-office.chartstyle+xml"/>
  <Override PartName="/ppt/charts/colors96.xml" ContentType="application/vnd.ms-office.chartcolorstyle+xml"/>
  <Override PartName="/ppt/charts/chart91.xml" ContentType="application/vnd.openxmlformats-officedocument.drawingml.chart+xml"/>
  <Override PartName="/ppt/charts/style97.xml" ContentType="application/vnd.ms-office.chartstyle+xml"/>
  <Override PartName="/ppt/charts/colors97.xml" ContentType="application/vnd.ms-office.chartcolorstyle+xml"/>
  <Override PartName="/ppt/charts/chart92.xml" ContentType="application/vnd.openxmlformats-officedocument.drawingml.chart+xml"/>
  <Override PartName="/ppt/charts/style98.xml" ContentType="application/vnd.ms-office.chartstyle+xml"/>
  <Override PartName="/ppt/charts/colors98.xml" ContentType="application/vnd.ms-office.chartcolorstyle+xml"/>
  <Override PartName="/ppt/charts/chart93.xml" ContentType="application/vnd.openxmlformats-officedocument.drawingml.chart+xml"/>
  <Override PartName="/ppt/charts/style99.xml" ContentType="application/vnd.ms-office.chartstyle+xml"/>
  <Override PartName="/ppt/charts/colors99.xml" ContentType="application/vnd.ms-office.chartcolorstyle+xml"/>
  <Override PartName="/ppt/charts/chart94.xml" ContentType="application/vnd.openxmlformats-officedocument.drawingml.chart+xml"/>
  <Override PartName="/ppt/charts/style100.xml" ContentType="application/vnd.ms-office.chartstyle+xml"/>
  <Override PartName="/ppt/charts/colors100.xml" ContentType="application/vnd.ms-office.chartcolorstyle+xml"/>
  <Override PartName="/ppt/charts/chart95.xml" ContentType="application/vnd.openxmlformats-officedocument.drawingml.chart+xml"/>
  <Override PartName="/ppt/charts/style101.xml" ContentType="application/vnd.ms-office.chartstyle+xml"/>
  <Override PartName="/ppt/charts/colors101.xml" ContentType="application/vnd.ms-office.chartcolorstyle+xml"/>
  <Override PartName="/ppt/charts/chart96.xml" ContentType="application/vnd.openxmlformats-officedocument.drawingml.chart+xml"/>
  <Override PartName="/ppt/charts/style102.xml" ContentType="application/vnd.ms-office.chartstyle+xml"/>
  <Override PartName="/ppt/charts/colors102.xml" ContentType="application/vnd.ms-office.chartcolorstyle+xml"/>
  <Override PartName="/ppt/charts/chart97.xml" ContentType="application/vnd.openxmlformats-officedocument.drawingml.chart+xml"/>
  <Override PartName="/ppt/charts/style103.xml" ContentType="application/vnd.ms-office.chartstyle+xml"/>
  <Override PartName="/ppt/charts/colors103.xml" ContentType="application/vnd.ms-office.chartcolorstyle+xml"/>
  <Override PartName="/ppt/charts/chart98.xml" ContentType="application/vnd.openxmlformats-officedocument.drawingml.chart+xml"/>
  <Override PartName="/ppt/charts/style104.xml" ContentType="application/vnd.ms-office.chartstyle+xml"/>
  <Override PartName="/ppt/charts/colors104.xml" ContentType="application/vnd.ms-office.chartcolorstyle+xml"/>
  <Override PartName="/ppt/charts/chart99.xml" ContentType="application/vnd.openxmlformats-officedocument.drawingml.chart+xml"/>
  <Override PartName="/ppt/charts/style105.xml" ContentType="application/vnd.ms-office.chartstyle+xml"/>
  <Override PartName="/ppt/charts/colors105.xml" ContentType="application/vnd.ms-office.chartcolorstyle+xml"/>
  <Override PartName="/ppt/charts/chart100.xml" ContentType="application/vnd.openxmlformats-officedocument.drawingml.chart+xml"/>
  <Override PartName="/ppt/charts/style106.xml" ContentType="application/vnd.ms-office.chartstyle+xml"/>
  <Override PartName="/ppt/charts/colors106.xml" ContentType="application/vnd.ms-office.chartcolorstyle+xml"/>
  <Override PartName="/ppt/charts/chart101.xml" ContentType="application/vnd.openxmlformats-officedocument.drawingml.chart+xml"/>
  <Override PartName="/ppt/charts/style107.xml" ContentType="application/vnd.ms-office.chartstyle+xml"/>
  <Override PartName="/ppt/charts/colors107.xml" ContentType="application/vnd.ms-office.chartcolorstyle+xml"/>
  <Override PartName="/ppt/charts/chart102.xml" ContentType="application/vnd.openxmlformats-officedocument.drawingml.chart+xml"/>
  <Override PartName="/ppt/charts/style108.xml" ContentType="application/vnd.ms-office.chartstyle+xml"/>
  <Override PartName="/ppt/charts/colors108.xml" ContentType="application/vnd.ms-office.chartcolorstyle+xml"/>
  <Override PartName="/ppt/charts/chart103.xml" ContentType="application/vnd.openxmlformats-officedocument.drawingml.chart+xml"/>
  <Override PartName="/ppt/charts/style109.xml" ContentType="application/vnd.ms-office.chartstyle+xml"/>
  <Override PartName="/ppt/charts/colors109.xml" ContentType="application/vnd.ms-office.chartcolorstyle+xml"/>
  <Override PartName="/ppt/charts/chart104.xml" ContentType="application/vnd.openxmlformats-officedocument.drawingml.chart+xml"/>
  <Override PartName="/ppt/charts/style110.xml" ContentType="application/vnd.ms-office.chartstyle+xml"/>
  <Override PartName="/ppt/charts/colors110.xml" ContentType="application/vnd.ms-office.chartcolorstyle+xml"/>
  <Override PartName="/ppt/charts/chart105.xml" ContentType="application/vnd.openxmlformats-officedocument.drawingml.chart+xml"/>
  <Override PartName="/ppt/charts/style111.xml" ContentType="application/vnd.ms-office.chartstyle+xml"/>
  <Override PartName="/ppt/charts/colors111.xml" ContentType="application/vnd.ms-office.chartcolorstyle+xml"/>
  <Override PartName="/ppt/charts/chart106.xml" ContentType="application/vnd.openxmlformats-officedocument.drawingml.chart+xml"/>
  <Override PartName="/ppt/charts/style112.xml" ContentType="application/vnd.ms-office.chartstyle+xml"/>
  <Override PartName="/ppt/charts/colors112.xml" ContentType="application/vnd.ms-office.chartcolorstyle+xml"/>
  <Override PartName="/ppt/charts/chart107.xml" ContentType="application/vnd.openxmlformats-officedocument.drawingml.chart+xml"/>
  <Override PartName="/ppt/charts/style113.xml" ContentType="application/vnd.ms-office.chartstyle+xml"/>
  <Override PartName="/ppt/charts/colors113.xml" ContentType="application/vnd.ms-office.chartcolorstyle+xml"/>
  <Override PartName="/ppt/charts/chart108.xml" ContentType="application/vnd.openxmlformats-officedocument.drawingml.chart+xml"/>
  <Override PartName="/ppt/charts/style114.xml" ContentType="application/vnd.ms-office.chartstyle+xml"/>
  <Override PartName="/ppt/charts/colors114.xml" ContentType="application/vnd.ms-office.chartcolorstyle+xml"/>
  <Override PartName="/ppt/charts/chart109.xml" ContentType="application/vnd.openxmlformats-officedocument.drawingml.chart+xml"/>
  <Override PartName="/ppt/charts/style115.xml" ContentType="application/vnd.ms-office.chartstyle+xml"/>
  <Override PartName="/ppt/charts/colors115.xml" ContentType="application/vnd.ms-office.chartcolorstyle+xml"/>
  <Override PartName="/ppt/charts/chart110.xml" ContentType="application/vnd.openxmlformats-officedocument.drawingml.chart+xml"/>
  <Override PartName="/ppt/charts/style116.xml" ContentType="application/vnd.ms-office.chartstyle+xml"/>
  <Override PartName="/ppt/charts/colors116.xml" ContentType="application/vnd.ms-office.chartcolorstyle+xml"/>
  <Override PartName="/ppt/charts/chart111.xml" ContentType="application/vnd.openxmlformats-officedocument.drawingml.chart+xml"/>
  <Override PartName="/ppt/charts/style117.xml" ContentType="application/vnd.ms-office.chartstyle+xml"/>
  <Override PartName="/ppt/charts/colors117.xml" ContentType="application/vnd.ms-office.chartcolorstyle+xml"/>
  <Override PartName="/ppt/charts/chart112.xml" ContentType="application/vnd.openxmlformats-officedocument.drawingml.chart+xml"/>
  <Override PartName="/ppt/charts/style118.xml" ContentType="application/vnd.ms-office.chartstyle+xml"/>
  <Override PartName="/ppt/charts/colors118.xml" ContentType="application/vnd.ms-office.chartcolorstyle+xml"/>
  <Override PartName="/ppt/charts/chart113.xml" ContentType="application/vnd.openxmlformats-officedocument.drawingml.chart+xml"/>
  <Override PartName="/ppt/charts/style119.xml" ContentType="application/vnd.ms-office.chartstyle+xml"/>
  <Override PartName="/ppt/charts/colors119.xml" ContentType="application/vnd.ms-office.chartcolorstyle+xml"/>
  <Override PartName="/ppt/charts/chart114.xml" ContentType="application/vnd.openxmlformats-officedocument.drawingml.chart+xml"/>
  <Override PartName="/ppt/charts/style120.xml" ContentType="application/vnd.ms-office.chartstyle+xml"/>
  <Override PartName="/ppt/charts/colors120.xml" ContentType="application/vnd.ms-office.chartcolorstyle+xml"/>
  <Override PartName="/ppt/charts/chartEx7.xml" ContentType="application/vnd.ms-office.chartex+xml"/>
  <Override PartName="/ppt/charts/style121.xml" ContentType="application/vnd.ms-office.chartstyle+xml"/>
  <Override PartName="/ppt/charts/colors121.xml" ContentType="application/vnd.ms-office.chartcolorstyle+xml"/>
  <Override PartName="/ppt/charts/chartEx8.xml" ContentType="application/vnd.ms-office.chartex+xml"/>
  <Override PartName="/ppt/charts/style122.xml" ContentType="application/vnd.ms-office.chartstyle+xml"/>
  <Override PartName="/ppt/charts/colors122.xml" ContentType="application/vnd.ms-office.chartcolorstyle+xml"/>
  <Override PartName="/ppt/charts/chartEx9.xml" ContentType="application/vnd.ms-office.chartex+xml"/>
  <Override PartName="/ppt/charts/style123.xml" ContentType="application/vnd.ms-office.chartstyle+xml"/>
  <Override PartName="/ppt/charts/colors123.xml" ContentType="application/vnd.ms-office.chartcolorstyl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15.xml" ContentType="application/vnd.openxmlformats-officedocument.drawingml.chart+xml"/>
  <Override PartName="/ppt/charts/style124.xml" ContentType="application/vnd.ms-office.chartstyle+xml"/>
  <Override PartName="/ppt/charts/colors124.xml" ContentType="application/vnd.ms-office.chartcolorstyle+xml"/>
  <Override PartName="/ppt/charts/chart116.xml" ContentType="application/vnd.openxmlformats-officedocument.drawingml.chart+xml"/>
  <Override PartName="/ppt/notesSlides/notesSlide3.xml" ContentType="application/vnd.openxmlformats-officedocument.presentationml.notesSlide+xml"/>
  <Override PartName="/ppt/charts/chart117.xml" ContentType="application/vnd.openxmlformats-officedocument.drawingml.chart+xml"/>
  <Override PartName="/ppt/charts/style125.xml" ContentType="application/vnd.ms-office.chartstyle+xml"/>
  <Override PartName="/ppt/charts/colors125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18.xml" ContentType="application/vnd.openxmlformats-officedocument.drawingml.chart+xml"/>
  <Override PartName="/ppt/charts/style126.xml" ContentType="application/vnd.ms-office.chartstyle+xml"/>
  <Override PartName="/ppt/charts/colors126.xml" ContentType="application/vnd.ms-office.chartcolorstyle+xml"/>
  <Override PartName="/ppt/charts/chart119.xml" ContentType="application/vnd.openxmlformats-officedocument.drawingml.chart+xml"/>
  <Override PartName="/ppt/charts/style127.xml" ContentType="application/vnd.ms-office.chartstyle+xml"/>
  <Override PartName="/ppt/charts/colors12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20.xml" ContentType="application/vnd.openxmlformats-officedocument.drawingml.chart+xml"/>
  <Override PartName="/ppt/charts/style128.xml" ContentType="application/vnd.ms-office.chartstyle+xml"/>
  <Override PartName="/ppt/charts/colors128.xml" ContentType="application/vnd.ms-office.chartcolorstyle+xml"/>
  <Override PartName="/ppt/charts/chart121.xml" ContentType="application/vnd.openxmlformats-officedocument.drawingml.chart+xml"/>
  <Override PartName="/ppt/charts/style129.xml" ContentType="application/vnd.ms-office.chartstyle+xml"/>
  <Override PartName="/ppt/charts/colors129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22.xml" ContentType="application/vnd.openxmlformats-officedocument.drawingml.chart+xml"/>
  <Override PartName="/ppt/charts/style130.xml" ContentType="application/vnd.ms-office.chartstyle+xml"/>
  <Override PartName="/ppt/charts/colors130.xml" ContentType="application/vnd.ms-office.chartcolorstyle+xml"/>
  <Override PartName="/ppt/notesSlides/notesSlide10.xml" ContentType="application/vnd.openxmlformats-officedocument.presentationml.notesSlide+xml"/>
  <Override PartName="/ppt/charts/chart123.xml" ContentType="application/vnd.openxmlformats-officedocument.drawingml.chart+xml"/>
  <Override PartName="/ppt/charts/style131.xml" ContentType="application/vnd.ms-office.chartstyle+xml"/>
  <Override PartName="/ppt/charts/colors13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24.xml" ContentType="application/vnd.openxmlformats-officedocument.drawingml.chart+xml"/>
  <Override PartName="/ppt/charts/style132.xml" ContentType="application/vnd.ms-office.chartstyle+xml"/>
  <Override PartName="/ppt/charts/colors132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25.xml" ContentType="application/vnd.openxmlformats-officedocument.drawingml.chart+xml"/>
  <Override PartName="/ppt/charts/style133.xml" ContentType="application/vnd.ms-office.chartstyle+xml"/>
  <Override PartName="/ppt/charts/colors133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26.xml" ContentType="application/vnd.openxmlformats-officedocument.drawingml.chart+xml"/>
  <Override PartName="/ppt/charts/style134.xml" ContentType="application/vnd.ms-office.chartstyle+xml"/>
  <Override PartName="/ppt/charts/colors134.xml" ContentType="application/vnd.ms-office.chartcolorstyle+xml"/>
  <Override PartName="/ppt/notesSlides/notesSlide17.xml" ContentType="application/vnd.openxmlformats-officedocument.presentationml.notesSlide+xml"/>
  <Override PartName="/ppt/charts/chart127.xml" ContentType="application/vnd.openxmlformats-officedocument.drawingml.chart+xml"/>
  <Override PartName="/ppt/charts/style135.xml" ContentType="application/vnd.ms-office.chartstyle+xml"/>
  <Override PartName="/ppt/charts/colors135.xml" ContentType="application/vnd.ms-office.chartcolorstyle+xml"/>
  <Override PartName="/ppt/notesSlides/notesSlide18.xml" ContentType="application/vnd.openxmlformats-officedocument.presentationml.notesSlide+xml"/>
  <Override PartName="/ppt/charts/chart128.xml" ContentType="application/vnd.openxmlformats-officedocument.drawingml.chart+xml"/>
  <Override PartName="/ppt/charts/style136.xml" ContentType="application/vnd.ms-office.chartstyle+xml"/>
  <Override PartName="/ppt/charts/colors136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726" r:id="rId2"/>
    <p:sldMasterId id="2147483779" r:id="rId3"/>
  </p:sldMasterIdLst>
  <p:notesMasterIdLst>
    <p:notesMasterId r:id="rId30"/>
  </p:notesMasterIdLst>
  <p:sldIdLst>
    <p:sldId id="368" r:id="rId4"/>
    <p:sldId id="376" r:id="rId5"/>
    <p:sldId id="369" r:id="rId6"/>
    <p:sldId id="370" r:id="rId7"/>
    <p:sldId id="374" r:id="rId8"/>
    <p:sldId id="375" r:id="rId9"/>
    <p:sldId id="371" r:id="rId10"/>
    <p:sldId id="346" r:id="rId11"/>
    <p:sldId id="347" r:id="rId12"/>
    <p:sldId id="348" r:id="rId13"/>
    <p:sldId id="362" r:id="rId14"/>
    <p:sldId id="349" r:id="rId15"/>
    <p:sldId id="363" r:id="rId16"/>
    <p:sldId id="350" r:id="rId17"/>
    <p:sldId id="357" r:id="rId18"/>
    <p:sldId id="358" r:id="rId19"/>
    <p:sldId id="355" r:id="rId20"/>
    <p:sldId id="356" r:id="rId21"/>
    <p:sldId id="351" r:id="rId22"/>
    <p:sldId id="352" r:id="rId23"/>
    <p:sldId id="353" r:id="rId24"/>
    <p:sldId id="354" r:id="rId25"/>
    <p:sldId id="360" r:id="rId26"/>
    <p:sldId id="361" r:id="rId27"/>
    <p:sldId id="372" r:id="rId28"/>
    <p:sldId id="373" r:id="rId29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C00000"/>
    <a:srgbClr val="5ECCBF"/>
    <a:srgbClr val="99DFD7"/>
    <a:srgbClr val="FF9933"/>
    <a:srgbClr val="FF8585"/>
    <a:srgbClr val="E6E6E6"/>
    <a:srgbClr val="FFC285"/>
    <a:srgbClr val="FFD6AD"/>
    <a:srgbClr val="D1EB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F0802D-C717-774A-BBA2-AB9023B969F1}" v="225" dt="2021-04-13T10:27:30.244"/>
    <p1510:client id="{457388FA-5C07-BD46-8D6A-DA180705D12F}" v="321" dt="2021-04-13T14:02:26.5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0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05.xlsx"/><Relationship Id="rId2" Type="http://schemas.microsoft.com/office/2011/relationships/chartColorStyle" Target="colors106.xml"/><Relationship Id="rId1" Type="http://schemas.microsoft.com/office/2011/relationships/chartStyle" Target="style106.xml"/></Relationships>
</file>

<file path=ppt/charts/_rels/chart10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06.xlsx"/><Relationship Id="rId2" Type="http://schemas.microsoft.com/office/2011/relationships/chartColorStyle" Target="colors107.xml"/><Relationship Id="rId1" Type="http://schemas.microsoft.com/office/2011/relationships/chartStyle" Target="style107.xml"/></Relationships>
</file>

<file path=ppt/charts/_rels/chart10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07.xlsx"/><Relationship Id="rId2" Type="http://schemas.microsoft.com/office/2011/relationships/chartColorStyle" Target="colors108.xml"/><Relationship Id="rId1" Type="http://schemas.microsoft.com/office/2011/relationships/chartStyle" Target="style108.xml"/></Relationships>
</file>

<file path=ppt/charts/_rels/chart10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08.xlsx"/><Relationship Id="rId2" Type="http://schemas.microsoft.com/office/2011/relationships/chartColorStyle" Target="colors109.xml"/><Relationship Id="rId1" Type="http://schemas.microsoft.com/office/2011/relationships/chartStyle" Target="style109.xml"/></Relationships>
</file>

<file path=ppt/charts/_rels/chart10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09.xlsx"/><Relationship Id="rId2" Type="http://schemas.microsoft.com/office/2011/relationships/chartColorStyle" Target="colors110.xml"/><Relationship Id="rId1" Type="http://schemas.microsoft.com/office/2011/relationships/chartStyle" Target="style110.xml"/></Relationships>
</file>

<file path=ppt/charts/_rels/chart10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10.xlsx"/><Relationship Id="rId2" Type="http://schemas.microsoft.com/office/2011/relationships/chartColorStyle" Target="colors111.xml"/><Relationship Id="rId1" Type="http://schemas.microsoft.com/office/2011/relationships/chartStyle" Target="style111.xml"/></Relationships>
</file>

<file path=ppt/charts/_rels/chart10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11.xlsx"/><Relationship Id="rId2" Type="http://schemas.microsoft.com/office/2011/relationships/chartColorStyle" Target="colors112.xml"/><Relationship Id="rId1" Type="http://schemas.microsoft.com/office/2011/relationships/chartStyle" Target="style112.xml"/></Relationships>
</file>

<file path=ppt/charts/_rels/chart10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12.xlsx"/><Relationship Id="rId2" Type="http://schemas.microsoft.com/office/2011/relationships/chartColorStyle" Target="colors113.xml"/><Relationship Id="rId1" Type="http://schemas.microsoft.com/office/2011/relationships/chartStyle" Target="style113.xml"/></Relationships>
</file>

<file path=ppt/charts/_rels/chart10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13.xlsx"/><Relationship Id="rId2" Type="http://schemas.microsoft.com/office/2011/relationships/chartColorStyle" Target="colors114.xml"/><Relationship Id="rId1" Type="http://schemas.microsoft.com/office/2011/relationships/chartStyle" Target="style114.xml"/></Relationships>
</file>

<file path=ppt/charts/_rels/chart10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14.xlsx"/><Relationship Id="rId2" Type="http://schemas.microsoft.com/office/2011/relationships/chartColorStyle" Target="colors115.xml"/><Relationship Id="rId1" Type="http://schemas.microsoft.com/office/2011/relationships/chartStyle" Target="style11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15.xlsx"/><Relationship Id="rId2" Type="http://schemas.microsoft.com/office/2011/relationships/chartColorStyle" Target="colors116.xml"/><Relationship Id="rId1" Type="http://schemas.microsoft.com/office/2011/relationships/chartStyle" Target="style116.xml"/></Relationships>
</file>

<file path=ppt/charts/_rels/chart1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16.xlsx"/><Relationship Id="rId2" Type="http://schemas.microsoft.com/office/2011/relationships/chartColorStyle" Target="colors117.xml"/><Relationship Id="rId1" Type="http://schemas.microsoft.com/office/2011/relationships/chartStyle" Target="style117.xml"/></Relationships>
</file>

<file path=ppt/charts/_rels/chart1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17.xlsx"/><Relationship Id="rId2" Type="http://schemas.microsoft.com/office/2011/relationships/chartColorStyle" Target="colors118.xml"/><Relationship Id="rId1" Type="http://schemas.microsoft.com/office/2011/relationships/chartStyle" Target="style118.xml"/></Relationships>
</file>

<file path=ppt/charts/_rels/chart1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18.xlsx"/><Relationship Id="rId2" Type="http://schemas.microsoft.com/office/2011/relationships/chartColorStyle" Target="colors119.xml"/><Relationship Id="rId1" Type="http://schemas.microsoft.com/office/2011/relationships/chartStyle" Target="style119.xml"/></Relationships>
</file>

<file path=ppt/charts/_rels/chart1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19.xlsx"/><Relationship Id="rId2" Type="http://schemas.microsoft.com/office/2011/relationships/chartColorStyle" Target="colors120.xml"/><Relationship Id="rId1" Type="http://schemas.microsoft.com/office/2011/relationships/chartStyle" Target="style120.xml"/></Relationships>
</file>

<file path=ppt/charts/_rels/chart1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23.xlsx"/><Relationship Id="rId2" Type="http://schemas.microsoft.com/office/2011/relationships/chartColorStyle" Target="colors124.xml"/><Relationship Id="rId1" Type="http://schemas.microsoft.com/office/2011/relationships/chartStyle" Target="style124.xml"/></Relationships>
</file>

<file path=ppt/charts/_rels/chart1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werkblad124.xlsx"/></Relationships>
</file>

<file path=ppt/charts/_rels/chart1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25.xlsx"/><Relationship Id="rId2" Type="http://schemas.microsoft.com/office/2011/relationships/chartColorStyle" Target="colors125.xml"/><Relationship Id="rId1" Type="http://schemas.microsoft.com/office/2011/relationships/chartStyle" Target="style125.xml"/></Relationships>
</file>

<file path=ppt/charts/_rels/chart1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26.xlsx"/><Relationship Id="rId2" Type="http://schemas.microsoft.com/office/2011/relationships/chartColorStyle" Target="colors126.xml"/><Relationship Id="rId1" Type="http://schemas.microsoft.com/office/2011/relationships/chartStyle" Target="style126.xml"/></Relationships>
</file>

<file path=ppt/charts/_rels/chart1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27.xlsx"/><Relationship Id="rId2" Type="http://schemas.microsoft.com/office/2011/relationships/chartColorStyle" Target="colors127.xml"/><Relationship Id="rId1" Type="http://schemas.microsoft.com/office/2011/relationships/chartStyle" Target="style12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28.xlsx"/><Relationship Id="rId2" Type="http://schemas.microsoft.com/office/2011/relationships/chartColorStyle" Target="colors128.xml"/><Relationship Id="rId1" Type="http://schemas.microsoft.com/office/2011/relationships/chartStyle" Target="style128.xml"/></Relationships>
</file>

<file path=ppt/charts/_rels/chart1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29.xlsx"/><Relationship Id="rId2" Type="http://schemas.microsoft.com/office/2011/relationships/chartColorStyle" Target="colors129.xml"/><Relationship Id="rId1" Type="http://schemas.microsoft.com/office/2011/relationships/chartStyle" Target="style129.xml"/></Relationships>
</file>

<file path=ppt/charts/_rels/chart1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30.xlsx"/><Relationship Id="rId2" Type="http://schemas.microsoft.com/office/2011/relationships/chartColorStyle" Target="colors130.xml"/><Relationship Id="rId1" Type="http://schemas.microsoft.com/office/2011/relationships/chartStyle" Target="style130.xml"/></Relationships>
</file>

<file path=ppt/charts/_rels/chart1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31.xlsx"/><Relationship Id="rId2" Type="http://schemas.microsoft.com/office/2011/relationships/chartColorStyle" Target="colors131.xml"/><Relationship Id="rId1" Type="http://schemas.microsoft.com/office/2011/relationships/chartStyle" Target="style131.xml"/></Relationships>
</file>

<file path=ppt/charts/_rels/chart1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32.xlsx"/><Relationship Id="rId2" Type="http://schemas.microsoft.com/office/2011/relationships/chartColorStyle" Target="colors132.xml"/><Relationship Id="rId1" Type="http://schemas.microsoft.com/office/2011/relationships/chartStyle" Target="style132.xml"/></Relationships>
</file>

<file path=ppt/charts/_rels/chart1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33.xlsx"/><Relationship Id="rId2" Type="http://schemas.microsoft.com/office/2011/relationships/chartColorStyle" Target="colors133.xml"/><Relationship Id="rId1" Type="http://schemas.microsoft.com/office/2011/relationships/chartStyle" Target="style133.xml"/></Relationships>
</file>

<file path=ppt/charts/_rels/chart1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34.xlsx"/><Relationship Id="rId2" Type="http://schemas.microsoft.com/office/2011/relationships/chartColorStyle" Target="colors134.xml"/><Relationship Id="rId1" Type="http://schemas.microsoft.com/office/2011/relationships/chartStyle" Target="style134.xml"/></Relationships>
</file>

<file path=ppt/charts/_rels/chart1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35.xlsx"/><Relationship Id="rId2" Type="http://schemas.microsoft.com/office/2011/relationships/chartColorStyle" Target="colors135.xml"/><Relationship Id="rId1" Type="http://schemas.microsoft.com/office/2011/relationships/chartStyle" Target="style135.xml"/></Relationships>
</file>

<file path=ppt/charts/_rels/chart1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36.xlsx"/><Relationship Id="rId2" Type="http://schemas.microsoft.com/office/2011/relationships/chartColorStyle" Target="colors136.xml"/><Relationship Id="rId1" Type="http://schemas.microsoft.com/office/2011/relationships/chartStyle" Target="style136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41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42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43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44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45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46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47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48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49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0.xlsx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1.xlsx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2.xlsx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3.xlsx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4.xlsx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5.xlsx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6.xlsx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7.xlsx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8.xlsx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9.xlsx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60.xlsx"/><Relationship Id="rId2" Type="http://schemas.microsoft.com/office/2011/relationships/chartColorStyle" Target="colors61.xml"/><Relationship Id="rId1" Type="http://schemas.microsoft.com/office/2011/relationships/chartStyle" Target="style61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61.xlsx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62.xlsx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63.xlsx"/><Relationship Id="rId2" Type="http://schemas.microsoft.com/office/2011/relationships/chartColorStyle" Target="colors64.xml"/><Relationship Id="rId1" Type="http://schemas.microsoft.com/office/2011/relationships/chartStyle" Target="style64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64.xlsx"/><Relationship Id="rId2" Type="http://schemas.microsoft.com/office/2011/relationships/chartColorStyle" Target="colors65.xml"/><Relationship Id="rId1" Type="http://schemas.microsoft.com/office/2011/relationships/chartStyle" Target="style65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65.xlsx"/><Relationship Id="rId2" Type="http://schemas.microsoft.com/office/2011/relationships/chartColorStyle" Target="colors66.xml"/><Relationship Id="rId1" Type="http://schemas.microsoft.com/office/2011/relationships/chartStyle" Target="style66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66.xlsx"/><Relationship Id="rId2" Type="http://schemas.microsoft.com/office/2011/relationships/chartColorStyle" Target="colors67.xml"/><Relationship Id="rId1" Type="http://schemas.microsoft.com/office/2011/relationships/chartStyle" Target="style67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67.xlsx"/><Relationship Id="rId2" Type="http://schemas.microsoft.com/office/2011/relationships/chartColorStyle" Target="colors68.xml"/><Relationship Id="rId1" Type="http://schemas.microsoft.com/office/2011/relationships/chartStyle" Target="style68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68.xlsx"/><Relationship Id="rId2" Type="http://schemas.microsoft.com/office/2011/relationships/chartColorStyle" Target="colors69.xml"/><Relationship Id="rId1" Type="http://schemas.microsoft.com/office/2011/relationships/chartStyle" Target="style69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69.xlsx"/><Relationship Id="rId2" Type="http://schemas.microsoft.com/office/2011/relationships/chartColorStyle" Target="colors70.xml"/><Relationship Id="rId1" Type="http://schemas.microsoft.com/office/2011/relationships/chartStyle" Target="style70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70.xlsx"/><Relationship Id="rId2" Type="http://schemas.microsoft.com/office/2011/relationships/chartColorStyle" Target="colors71.xml"/><Relationship Id="rId1" Type="http://schemas.microsoft.com/office/2011/relationships/chartStyle" Target="style71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71.xlsx"/><Relationship Id="rId2" Type="http://schemas.microsoft.com/office/2011/relationships/chartColorStyle" Target="colors72.xml"/><Relationship Id="rId1" Type="http://schemas.microsoft.com/office/2011/relationships/chartStyle" Target="style7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72.xlsx"/><Relationship Id="rId2" Type="http://schemas.microsoft.com/office/2011/relationships/chartColorStyle" Target="colors73.xml"/><Relationship Id="rId1" Type="http://schemas.microsoft.com/office/2011/relationships/chartStyle" Target="style73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73.xlsx"/><Relationship Id="rId2" Type="http://schemas.microsoft.com/office/2011/relationships/chartColorStyle" Target="colors74.xml"/><Relationship Id="rId1" Type="http://schemas.microsoft.com/office/2011/relationships/chartStyle" Target="style74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74.xlsx"/><Relationship Id="rId2" Type="http://schemas.microsoft.com/office/2011/relationships/chartColorStyle" Target="colors75.xml"/><Relationship Id="rId1" Type="http://schemas.microsoft.com/office/2011/relationships/chartStyle" Target="style75.xm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75.xlsx"/><Relationship Id="rId2" Type="http://schemas.microsoft.com/office/2011/relationships/chartColorStyle" Target="colors76.xml"/><Relationship Id="rId1" Type="http://schemas.microsoft.com/office/2011/relationships/chartStyle" Target="style76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76.xlsx"/><Relationship Id="rId2" Type="http://schemas.microsoft.com/office/2011/relationships/chartColorStyle" Target="colors77.xml"/><Relationship Id="rId1" Type="http://schemas.microsoft.com/office/2011/relationships/chartStyle" Target="style77.xm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77.xlsx"/><Relationship Id="rId2" Type="http://schemas.microsoft.com/office/2011/relationships/chartColorStyle" Target="colors78.xml"/><Relationship Id="rId1" Type="http://schemas.microsoft.com/office/2011/relationships/chartStyle" Target="style78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78.xlsx"/><Relationship Id="rId2" Type="http://schemas.microsoft.com/office/2011/relationships/chartColorStyle" Target="colors79.xml"/><Relationship Id="rId1" Type="http://schemas.microsoft.com/office/2011/relationships/chartStyle" Target="style79.xm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82.xlsx"/><Relationship Id="rId2" Type="http://schemas.microsoft.com/office/2011/relationships/chartColorStyle" Target="colors83.xml"/><Relationship Id="rId1" Type="http://schemas.microsoft.com/office/2011/relationships/chartStyle" Target="style83.xml"/></Relationships>
</file>

<file path=ppt/charts/_rels/chart7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83.xlsx"/><Relationship Id="rId2" Type="http://schemas.microsoft.com/office/2011/relationships/chartColorStyle" Target="colors84.xml"/><Relationship Id="rId1" Type="http://schemas.microsoft.com/office/2011/relationships/chartStyle" Target="style84.xml"/></Relationships>
</file>

<file path=ppt/charts/_rels/chart7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84.xlsx"/><Relationship Id="rId2" Type="http://schemas.microsoft.com/office/2011/relationships/chartColorStyle" Target="colors85.xml"/><Relationship Id="rId1" Type="http://schemas.microsoft.com/office/2011/relationships/chartStyle" Target="style8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8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85.xlsx"/><Relationship Id="rId2" Type="http://schemas.microsoft.com/office/2011/relationships/chartColorStyle" Target="colors86.xml"/><Relationship Id="rId1" Type="http://schemas.microsoft.com/office/2011/relationships/chartStyle" Target="style86.xml"/></Relationships>
</file>

<file path=ppt/charts/_rels/chart8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86.xlsx"/><Relationship Id="rId2" Type="http://schemas.microsoft.com/office/2011/relationships/chartColorStyle" Target="colors87.xml"/><Relationship Id="rId1" Type="http://schemas.microsoft.com/office/2011/relationships/chartStyle" Target="style87.xml"/></Relationships>
</file>

<file path=ppt/charts/_rels/chart8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87.xlsx"/><Relationship Id="rId2" Type="http://schemas.microsoft.com/office/2011/relationships/chartColorStyle" Target="colors88.xml"/><Relationship Id="rId1" Type="http://schemas.microsoft.com/office/2011/relationships/chartStyle" Target="style88.xml"/></Relationships>
</file>

<file path=ppt/charts/_rels/chart8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88.xlsx"/><Relationship Id="rId2" Type="http://schemas.microsoft.com/office/2011/relationships/chartColorStyle" Target="colors89.xml"/><Relationship Id="rId1" Type="http://schemas.microsoft.com/office/2011/relationships/chartStyle" Target="style89.xml"/></Relationships>
</file>

<file path=ppt/charts/_rels/chart8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89.xlsx"/><Relationship Id="rId2" Type="http://schemas.microsoft.com/office/2011/relationships/chartColorStyle" Target="colors90.xml"/><Relationship Id="rId1" Type="http://schemas.microsoft.com/office/2011/relationships/chartStyle" Target="style90.xml"/></Relationships>
</file>

<file path=ppt/charts/_rels/chart8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90.xlsx"/><Relationship Id="rId2" Type="http://schemas.microsoft.com/office/2011/relationships/chartColorStyle" Target="colors91.xml"/><Relationship Id="rId1" Type="http://schemas.microsoft.com/office/2011/relationships/chartStyle" Target="style91.xml"/></Relationships>
</file>

<file path=ppt/charts/_rels/chart8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91.xlsx"/><Relationship Id="rId2" Type="http://schemas.microsoft.com/office/2011/relationships/chartColorStyle" Target="colors92.xml"/><Relationship Id="rId1" Type="http://schemas.microsoft.com/office/2011/relationships/chartStyle" Target="style92.xml"/></Relationships>
</file>

<file path=ppt/charts/_rels/chart8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92.xlsx"/><Relationship Id="rId2" Type="http://schemas.microsoft.com/office/2011/relationships/chartColorStyle" Target="colors93.xml"/><Relationship Id="rId1" Type="http://schemas.microsoft.com/office/2011/relationships/chartStyle" Target="style93.xml"/></Relationships>
</file>

<file path=ppt/charts/_rels/chart8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93.xlsx"/><Relationship Id="rId2" Type="http://schemas.microsoft.com/office/2011/relationships/chartColorStyle" Target="colors94.xml"/><Relationship Id="rId1" Type="http://schemas.microsoft.com/office/2011/relationships/chartStyle" Target="style94.xml"/></Relationships>
</file>

<file path=ppt/charts/_rels/chart8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94.xlsx"/><Relationship Id="rId2" Type="http://schemas.microsoft.com/office/2011/relationships/chartColorStyle" Target="colors95.xml"/><Relationship Id="rId1" Type="http://schemas.microsoft.com/office/2011/relationships/chartStyle" Target="style9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9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95.xlsx"/><Relationship Id="rId2" Type="http://schemas.microsoft.com/office/2011/relationships/chartColorStyle" Target="colors96.xml"/><Relationship Id="rId1" Type="http://schemas.microsoft.com/office/2011/relationships/chartStyle" Target="style96.xml"/></Relationships>
</file>

<file path=ppt/charts/_rels/chart9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96.xlsx"/><Relationship Id="rId2" Type="http://schemas.microsoft.com/office/2011/relationships/chartColorStyle" Target="colors97.xml"/><Relationship Id="rId1" Type="http://schemas.microsoft.com/office/2011/relationships/chartStyle" Target="style97.xml"/></Relationships>
</file>

<file path=ppt/charts/_rels/chart9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97.xlsx"/><Relationship Id="rId2" Type="http://schemas.microsoft.com/office/2011/relationships/chartColorStyle" Target="colors98.xml"/><Relationship Id="rId1" Type="http://schemas.microsoft.com/office/2011/relationships/chartStyle" Target="style98.xml"/></Relationships>
</file>

<file path=ppt/charts/_rels/chart9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98.xlsx"/><Relationship Id="rId2" Type="http://schemas.microsoft.com/office/2011/relationships/chartColorStyle" Target="colors99.xml"/><Relationship Id="rId1" Type="http://schemas.microsoft.com/office/2011/relationships/chartStyle" Target="style99.xml"/></Relationships>
</file>

<file path=ppt/charts/_rels/chart9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99.xlsx"/><Relationship Id="rId2" Type="http://schemas.microsoft.com/office/2011/relationships/chartColorStyle" Target="colors100.xml"/><Relationship Id="rId1" Type="http://schemas.microsoft.com/office/2011/relationships/chartStyle" Target="style100.xml"/></Relationships>
</file>

<file path=ppt/charts/_rels/chart9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00.xlsx"/><Relationship Id="rId2" Type="http://schemas.microsoft.com/office/2011/relationships/chartColorStyle" Target="colors101.xml"/><Relationship Id="rId1" Type="http://schemas.microsoft.com/office/2011/relationships/chartStyle" Target="style101.xml"/></Relationships>
</file>

<file path=ppt/charts/_rels/chart9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01.xlsx"/><Relationship Id="rId2" Type="http://schemas.microsoft.com/office/2011/relationships/chartColorStyle" Target="colors102.xml"/><Relationship Id="rId1" Type="http://schemas.microsoft.com/office/2011/relationships/chartStyle" Target="style102.xml"/></Relationships>
</file>

<file path=ppt/charts/_rels/chart9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02.xlsx"/><Relationship Id="rId2" Type="http://schemas.microsoft.com/office/2011/relationships/chartColorStyle" Target="colors103.xml"/><Relationship Id="rId1" Type="http://schemas.microsoft.com/office/2011/relationships/chartStyle" Target="style103.xml"/></Relationships>
</file>

<file path=ppt/charts/_rels/chart9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03.xlsx"/><Relationship Id="rId2" Type="http://schemas.microsoft.com/office/2011/relationships/chartColorStyle" Target="colors104.xml"/><Relationship Id="rId1" Type="http://schemas.microsoft.com/office/2011/relationships/chartStyle" Target="style104.xml"/></Relationships>
</file>

<file path=ppt/charts/_rels/chart9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04.xlsx"/><Relationship Id="rId2" Type="http://schemas.microsoft.com/office/2011/relationships/chartColorStyle" Target="colors105.xml"/><Relationship Id="rId1" Type="http://schemas.microsoft.com/office/2011/relationships/chartStyle" Target="style105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9.xml"/><Relationship Id="rId2" Type="http://schemas.microsoft.com/office/2011/relationships/chartStyle" Target="style39.xml"/><Relationship Id="rId1" Type="http://schemas.openxmlformats.org/officeDocument/2006/relationships/package" Target="../embeddings/Microsoft_Excel-werkblad38.xlsx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40.xml"/><Relationship Id="rId2" Type="http://schemas.microsoft.com/office/2011/relationships/chartStyle" Target="style40.xml"/><Relationship Id="rId1" Type="http://schemas.openxmlformats.org/officeDocument/2006/relationships/package" Target="../embeddings/Microsoft_Excel-werkblad39.xlsx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41.xml"/><Relationship Id="rId2" Type="http://schemas.microsoft.com/office/2011/relationships/chartStyle" Target="style41.xml"/><Relationship Id="rId1" Type="http://schemas.openxmlformats.org/officeDocument/2006/relationships/package" Target="../embeddings/Microsoft_Excel-werkblad40.xlsx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80.xml"/><Relationship Id="rId2" Type="http://schemas.microsoft.com/office/2011/relationships/chartStyle" Target="style80.xml"/><Relationship Id="rId1" Type="http://schemas.openxmlformats.org/officeDocument/2006/relationships/package" Target="../embeddings/Microsoft_Excel-werkblad79.xlsx"/></Relationships>
</file>

<file path=ppt/charts/_rels/chartEx5.xml.rels><?xml version="1.0" encoding="UTF-8" standalone="yes"?>
<Relationships xmlns="http://schemas.openxmlformats.org/package/2006/relationships"><Relationship Id="rId3" Type="http://schemas.microsoft.com/office/2011/relationships/chartColorStyle" Target="colors81.xml"/><Relationship Id="rId2" Type="http://schemas.microsoft.com/office/2011/relationships/chartStyle" Target="style81.xml"/><Relationship Id="rId1" Type="http://schemas.openxmlformats.org/officeDocument/2006/relationships/package" Target="../embeddings/Microsoft_Excel-werkblad80.xlsx"/></Relationships>
</file>

<file path=ppt/charts/_rels/chartEx6.xml.rels><?xml version="1.0" encoding="UTF-8" standalone="yes"?>
<Relationships xmlns="http://schemas.openxmlformats.org/package/2006/relationships"><Relationship Id="rId3" Type="http://schemas.microsoft.com/office/2011/relationships/chartColorStyle" Target="colors82.xml"/><Relationship Id="rId2" Type="http://schemas.microsoft.com/office/2011/relationships/chartStyle" Target="style82.xml"/><Relationship Id="rId1" Type="http://schemas.openxmlformats.org/officeDocument/2006/relationships/package" Target="../embeddings/Microsoft_Excel-werkblad81.xlsx"/></Relationships>
</file>

<file path=ppt/charts/_rels/chartEx7.xml.rels><?xml version="1.0" encoding="UTF-8" standalone="yes"?>
<Relationships xmlns="http://schemas.openxmlformats.org/package/2006/relationships"><Relationship Id="rId3" Type="http://schemas.microsoft.com/office/2011/relationships/chartColorStyle" Target="colors121.xml"/><Relationship Id="rId2" Type="http://schemas.microsoft.com/office/2011/relationships/chartStyle" Target="style121.xml"/><Relationship Id="rId1" Type="http://schemas.openxmlformats.org/officeDocument/2006/relationships/package" Target="../embeddings/Microsoft_Excel-werkblad120.xlsx"/></Relationships>
</file>

<file path=ppt/charts/_rels/chartEx8.xml.rels><?xml version="1.0" encoding="UTF-8" standalone="yes"?>
<Relationships xmlns="http://schemas.openxmlformats.org/package/2006/relationships"><Relationship Id="rId3" Type="http://schemas.microsoft.com/office/2011/relationships/chartColorStyle" Target="colors122.xml"/><Relationship Id="rId2" Type="http://schemas.microsoft.com/office/2011/relationships/chartStyle" Target="style122.xml"/><Relationship Id="rId1" Type="http://schemas.openxmlformats.org/officeDocument/2006/relationships/package" Target="../embeddings/Microsoft_Excel-werkblad121.xlsx"/></Relationships>
</file>

<file path=ppt/charts/_rels/chartEx9.xml.rels><?xml version="1.0" encoding="UTF-8" standalone="yes"?>
<Relationships xmlns="http://schemas.openxmlformats.org/package/2006/relationships"><Relationship Id="rId3" Type="http://schemas.microsoft.com/office/2011/relationships/chartColorStyle" Target="colors123.xml"/><Relationship Id="rId2" Type="http://schemas.microsoft.com/office/2011/relationships/chartStyle" Target="style123.xml"/><Relationship Id="rId1" Type="http://schemas.openxmlformats.org/officeDocument/2006/relationships/package" Target="../embeddings/Microsoft_Excel-werkblad12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kolom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5993232"/>
        <c:axId val="795993624"/>
      </c:barChart>
      <c:catAx>
        <c:axId val="795993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95993624"/>
        <c:crosses val="autoZero"/>
        <c:auto val="1"/>
        <c:lblAlgn val="ctr"/>
        <c:lblOffset val="100"/>
        <c:noMultiLvlLbl val="0"/>
      </c:catAx>
      <c:valAx>
        <c:axId val="795993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95993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kolom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15645736"/>
        <c:axId val="515651616"/>
      </c:barChart>
      <c:catAx>
        <c:axId val="515645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51616"/>
        <c:crosses val="autoZero"/>
        <c:auto val="1"/>
        <c:lblAlgn val="ctr"/>
        <c:lblOffset val="100"/>
        <c:noMultiLvlLbl val="0"/>
      </c:catAx>
      <c:valAx>
        <c:axId val="515651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45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0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AF7-43CB-AB93-7E441C25C2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AF7-43CB-AB93-7E441C25C2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AF7-43CB-AB93-7E441C25C2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AF7-43CB-AB93-7E441C25C2F0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AF7-43CB-AB93-7E441C25C2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AF7-43CB-AB93-7E441C25C2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AF7-43CB-AB93-7E441C25C2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AF7-43CB-AB93-7E441C25C2F0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AF7-43CB-AB93-7E441C25C2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AF7-43CB-AB93-7E441C25C2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AF7-43CB-AB93-7E441C25C2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5AF7-43CB-AB93-7E441C25C2F0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0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 5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959-42C6-8404-A8FDA3E737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959-42C6-8404-A8FDA3E7379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959-42C6-8404-A8FDA3E7379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959-42C6-8404-A8FDA3E7379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959-42C6-8404-A8FDA3E7379C}"/>
              </c:ext>
            </c:extLst>
          </c:dPt>
          <c:cat>
            <c:strRef>
              <c:f>Blad1!$A$2:$A$6</c:f>
              <c:strCache>
                <c:ptCount val="5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  <c:pt idx="4">
                  <c:v>Categorie 5</c:v>
                </c:pt>
              </c:strCache>
            </c:strRef>
          </c:cat>
          <c:val>
            <c:numRef>
              <c:f>Blad1!$B$2:$B$6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959-42C6-8404-A8FDA3E737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959-42C6-8404-A8FDA3E7379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F959-42C6-8404-A8FDA3E7379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F959-42C6-8404-A8FDA3E7379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F959-42C6-8404-A8FDA3E7379C}"/>
              </c:ext>
            </c:extLst>
          </c:dPt>
          <c:cat>
            <c:strRef>
              <c:f>Blad1!$A$2:$A$6</c:f>
              <c:strCache>
                <c:ptCount val="5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  <c:pt idx="4">
                  <c:v>Categorie 5</c:v>
                </c:pt>
              </c:strCache>
            </c:strRef>
          </c:cat>
          <c:val>
            <c:numRef>
              <c:f>Blad1!$C$2:$C$6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F959-42C6-8404-A8FDA3E737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F959-42C6-8404-A8FDA3E7379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F959-42C6-8404-A8FDA3E7379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F959-42C6-8404-A8FDA3E7379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F959-42C6-8404-A8FDA3E7379C}"/>
              </c:ext>
            </c:extLst>
          </c:dPt>
          <c:cat>
            <c:strRef>
              <c:f>Blad1!$A$2:$A$6</c:f>
              <c:strCache>
                <c:ptCount val="5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  <c:pt idx="4">
                  <c:v>Categorie 5</c:v>
                </c:pt>
              </c:strCache>
            </c:strRef>
          </c:cat>
          <c:val>
            <c:numRef>
              <c:f>Blad1!$D$2:$D$6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0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Cirkel-van-cirkel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ofPieChart>
        <c:ofPieType val="pie"/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ABE-4FE3-86D5-D494F1FE27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ABE-4FE3-86D5-D494F1FE27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ABE-4FE3-86D5-D494F1FE27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ABE-4FE3-86D5-D494F1FE27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ABE-4FE3-86D5-D494F1FE27A6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ABE-4FE3-86D5-D494F1FE27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ABE-4FE3-86D5-D494F1FE27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ABE-4FE3-86D5-D494F1FE27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ABE-4FE3-86D5-D494F1FE27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ABE-4FE3-86D5-D494F1FE27A6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3ABE-4FE3-86D5-D494F1FE27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3ABE-4FE3-86D5-D494F1FE27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3ABE-4FE3-86D5-D494F1FE27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3ABE-4FE3-86D5-D494F1FE27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3ABE-4FE3-86D5-D494F1FE27A6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219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0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staaf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86006904"/>
        <c:axId val="786009256"/>
      </c:barChart>
      <c:valAx>
        <c:axId val="7860092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06904"/>
        <c:crosses val="autoZero"/>
        <c:crossBetween val="between"/>
      </c:valAx>
      <c:catAx>
        <c:axId val="786006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092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0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staaf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86019448"/>
        <c:axId val="786011608"/>
      </c:barChart>
      <c:valAx>
        <c:axId val="786011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19448"/>
        <c:crosses val="autoZero"/>
        <c:crossBetween val="between"/>
      </c:valAx>
      <c:catAx>
        <c:axId val="786019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116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0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staaf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86012000"/>
        <c:axId val="786020232"/>
      </c:barChart>
      <c:valAx>
        <c:axId val="7860202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12000"/>
        <c:crosses val="autoZero"/>
        <c:crossBetween val="between"/>
      </c:valAx>
      <c:catAx>
        <c:axId val="786012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202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0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staaf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86015528"/>
        <c:axId val="786016704"/>
      </c:barChart>
      <c:valAx>
        <c:axId val="7860167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15528"/>
        <c:crosses val="autoZero"/>
        <c:crossBetween val="between"/>
      </c:valAx>
      <c:catAx>
        <c:axId val="786015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167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0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staaf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86020624"/>
        <c:axId val="786013176"/>
      </c:barChart>
      <c:valAx>
        <c:axId val="786013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20624"/>
        <c:crosses val="autoZero"/>
        <c:crossBetween val="between"/>
      </c:valAx>
      <c:catAx>
        <c:axId val="786020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131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0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staaf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86021016"/>
        <c:axId val="786017096"/>
      </c:barChart>
      <c:valAx>
        <c:axId val="786017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21016"/>
        <c:crosses val="autoZero"/>
        <c:crossBetween val="between"/>
      </c:valAx>
      <c:catAx>
        <c:axId val="786021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170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0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staaf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86016312"/>
        <c:axId val="786013568"/>
      </c:barChart>
      <c:valAx>
        <c:axId val="7860135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16312"/>
        <c:crosses val="autoZero"/>
        <c:crossBetween val="between"/>
      </c:valAx>
      <c:catAx>
        <c:axId val="786016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135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kolom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15655144"/>
        <c:axId val="515652792"/>
      </c:barChart>
      <c:catAx>
        <c:axId val="515655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52792"/>
        <c:crosses val="autoZero"/>
        <c:auto val="1"/>
        <c:lblAlgn val="ctr"/>
        <c:lblOffset val="100"/>
        <c:noMultiLvlLbl val="0"/>
      </c:catAx>
      <c:valAx>
        <c:axId val="515652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55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staaf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86017488"/>
        <c:axId val="786018664"/>
      </c:barChart>
      <c:valAx>
        <c:axId val="7860186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17488"/>
        <c:crosses val="autoZero"/>
        <c:crossBetween val="between"/>
      </c:valAx>
      <c:catAx>
        <c:axId val="786017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186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staaf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786017880"/>
        <c:axId val="786023368"/>
      </c:barChart>
      <c:valAx>
        <c:axId val="7860233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17880"/>
        <c:crosses val="autoZero"/>
        <c:crossBetween val="between"/>
      </c:valAx>
      <c:catAx>
        <c:axId val="786017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233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staaf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786024152"/>
        <c:axId val="786025328"/>
      </c:barChart>
      <c:valAx>
        <c:axId val="7860253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24152"/>
        <c:crosses val="autoZero"/>
        <c:crossBetween val="between"/>
      </c:valAx>
      <c:catAx>
        <c:axId val="786024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253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staaf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786023760"/>
        <c:axId val="786026112"/>
      </c:barChart>
      <c:valAx>
        <c:axId val="786026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23760"/>
        <c:crosses val="autoZero"/>
        <c:crossBetween val="between"/>
      </c:valAx>
      <c:catAx>
        <c:axId val="786023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2611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staaf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785966528"/>
        <c:axId val="785966136"/>
      </c:barChart>
      <c:valAx>
        <c:axId val="785966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5966528"/>
        <c:crosses val="autoZero"/>
        <c:crossBetween val="between"/>
      </c:valAx>
      <c:catAx>
        <c:axId val="785966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59661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162203135905058"/>
          <c:y val="3.400768448511126E-2"/>
          <c:w val="0.63837802744139815"/>
          <c:h val="0.919022381729044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June '16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6"/>
              <c:layout>
                <c:manualLayout>
                  <c:x val="-4.4092323075212783E-3"/>
                  <c:y val="7.57630894159560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B4E-164D-BE07-83C36C5E6B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05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l-B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Blad1!$A$2:$A$14</c:f>
              <c:strCache>
                <c:ptCount val="13"/>
                <c:pt idx="0">
                  <c:v>500 - 999 employees</c:v>
                </c:pt>
                <c:pt idx="1">
                  <c:v>1,000 - 2,999 employees</c:v>
                </c:pt>
                <c:pt idx="2">
                  <c:v>3,000 - 4,999 employees</c:v>
                </c:pt>
                <c:pt idx="3">
                  <c:v>5,000 or more employees</c:v>
                </c:pt>
                <c:pt idx="4">
                  <c:v>Focus sectors*</c:v>
                </c:pt>
                <c:pt idx="5">
                  <c:v>Other sector</c:v>
                </c:pt>
                <c:pt idx="6">
                  <c:v>IT general</c:v>
                </c:pt>
                <c:pt idx="7">
                  <c:v>IT security</c:v>
                </c:pt>
                <c:pt idx="8">
                  <c:v>IT operations</c:v>
                </c:pt>
                <c:pt idx="9">
                  <c:v>Production - technical/operational</c:v>
                </c:pt>
                <c:pt idx="10">
                  <c:v>Production - management</c:v>
                </c:pt>
                <c:pt idx="11">
                  <c:v>Maintenance - management</c:v>
                </c:pt>
                <c:pt idx="12">
                  <c:v>Other (HR, sales, marketing, etc.)</c:v>
                </c:pt>
              </c:strCache>
            </c:strRef>
          </c:cat>
          <c:val>
            <c:numRef>
              <c:f>Blad1!$B$2:$B$14</c:f>
              <c:numCache>
                <c:formatCode>###0%</c:formatCode>
                <c:ptCount val="13"/>
                <c:pt idx="0">
                  <c:v>0.33700000000000002</c:v>
                </c:pt>
                <c:pt idx="1">
                  <c:v>0.14399999999999999</c:v>
                </c:pt>
                <c:pt idx="2">
                  <c:v>6.7000000000000004E-2</c:v>
                </c:pt>
                <c:pt idx="3">
                  <c:v>0.45200000000000001</c:v>
                </c:pt>
                <c:pt idx="4" formatCode="0%">
                  <c:v>0.56999999999999995</c:v>
                </c:pt>
                <c:pt idx="5" formatCode="0%">
                  <c:v>0.43</c:v>
                </c:pt>
                <c:pt idx="6">
                  <c:v>0.13500000000000001</c:v>
                </c:pt>
                <c:pt idx="7">
                  <c:v>4.8000000000000001E-2</c:v>
                </c:pt>
                <c:pt idx="8">
                  <c:v>0.125</c:v>
                </c:pt>
                <c:pt idx="9">
                  <c:v>0.23100000000000001</c:v>
                </c:pt>
                <c:pt idx="10">
                  <c:v>0.14399999999999999</c:v>
                </c:pt>
                <c:pt idx="11">
                  <c:v>6.7000000000000004E-2</c:v>
                </c:pt>
                <c:pt idx="1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4E-164D-BE07-83C36C5E6BE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37268032"/>
        <c:axId val="537264112"/>
      </c:barChart>
      <c:catAx>
        <c:axId val="53726803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l-BE"/>
          </a:p>
        </c:txPr>
        <c:crossAx val="537264112"/>
        <c:crosses val="autoZero"/>
        <c:auto val="1"/>
        <c:lblAlgn val="ctr"/>
        <c:lblOffset val="100"/>
        <c:noMultiLvlLbl val="0"/>
      </c:catAx>
      <c:valAx>
        <c:axId val="537264112"/>
        <c:scaling>
          <c:orientation val="minMax"/>
          <c:max val="0.70000000000000007"/>
        </c:scaling>
        <c:delete val="1"/>
        <c:axPos val="t"/>
        <c:numFmt formatCode="###0%" sourceLinked="1"/>
        <c:majorTickMark val="out"/>
        <c:minorTickMark val="none"/>
        <c:tickLblPos val="nextTo"/>
        <c:crossAx val="537268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50">
          <a:latin typeface="Franklin Gothic Book" panose="020B0503020102020204" pitchFamily="34" charset="0"/>
        </a:defRPr>
      </a:pPr>
      <a:endParaRPr lang="nl-BE"/>
    </a:p>
  </c:txPr>
  <c:externalData r:id="rId3">
    <c:autoUpdate val="0"/>
  </c:externalData>
</c:chartSpace>
</file>

<file path=ppt/charts/chart1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162203135905058"/>
          <c:y val="3.400768448511126E-2"/>
          <c:w val="0.63837802744139815"/>
          <c:h val="0.919022381729044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June '16</c:v>
                </c:pt>
              </c:strCache>
            </c:strRef>
          </c:tx>
          <c:spPr>
            <a:solidFill>
              <a:srgbClr val="C0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6"/>
              <c:layout>
                <c:manualLayout>
                  <c:x val="-4.4092323075212783E-3"/>
                  <c:y val="7.57630894159560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B37-9C46-AAA2-66F91632B9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b="0" i="0">
                    <a:latin typeface="Calibri Light" panose="020F0302020204030204" pitchFamily="34" charset="0"/>
                    <a:cs typeface="Calibri Light" panose="020F0302020204030204" pitchFamily="34" charset="0"/>
                  </a:defRPr>
                </a:pPr>
                <a:endParaRPr lang="nl-B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Blad1!$A$2:$A$12</c:f>
              <c:strCache>
                <c:ptCount val="11"/>
                <c:pt idx="0">
                  <c:v>Owner; joint owner; partner; CEO; Managing Director; senior level in the organisation</c:v>
                </c:pt>
                <c:pt idx="1">
                  <c:v>Board member; CXO; Director/Senior VP; senior manager of a unit, service or division</c:v>
                </c:pt>
                <c:pt idx="2">
                  <c:v>Head of department or middle manager</c:v>
                </c:pt>
                <c:pt idx="3">
                  <c:v>Team (or group) leader</c:v>
                </c:pt>
                <c:pt idx="4">
                  <c:v>Other</c:v>
                </c:pt>
                <c:pt idx="5">
                  <c:v>Influence on decision-making in relation to industrial control systems (ICS) and networks.</c:v>
                </c:pt>
                <c:pt idx="6">
                  <c:v>Insight into decision-making in relation to industrial control systems (ICS) and networks.</c:v>
                </c:pt>
                <c:pt idx="7">
                  <c:v>No insight into decision-making in relation to industrial control systems (ICS) and networks.</c:v>
                </c:pt>
                <c:pt idx="8">
                  <c:v>Influence on decision-making concerning IT systems</c:v>
                </c:pt>
                <c:pt idx="9">
                  <c:v>Insight into IT systems</c:v>
                </c:pt>
                <c:pt idx="10">
                  <c:v>No insight into IT systems</c:v>
                </c:pt>
              </c:strCache>
            </c:strRef>
          </c:cat>
          <c:val>
            <c:numRef>
              <c:f>Blad1!$B$2:$B$12</c:f>
              <c:numCache>
                <c:formatCode>###0%</c:formatCode>
                <c:ptCount val="11"/>
                <c:pt idx="0">
                  <c:v>1.9E-2</c:v>
                </c:pt>
                <c:pt idx="1">
                  <c:v>0.192</c:v>
                </c:pt>
                <c:pt idx="2">
                  <c:v>0.28799999999999998</c:v>
                </c:pt>
                <c:pt idx="3">
                  <c:v>0.24</c:v>
                </c:pt>
                <c:pt idx="4">
                  <c:v>0.26</c:v>
                </c:pt>
                <c:pt idx="5">
                  <c:v>0.51900000000000002</c:v>
                </c:pt>
                <c:pt idx="6">
                  <c:v>0.308</c:v>
                </c:pt>
                <c:pt idx="7">
                  <c:v>0.17299999999999999</c:v>
                </c:pt>
                <c:pt idx="8">
                  <c:v>0.54799999999999993</c:v>
                </c:pt>
                <c:pt idx="9">
                  <c:v>0.41299999999999998</c:v>
                </c:pt>
                <c:pt idx="10">
                  <c:v>3.7999999999999999E-2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37-9C46-AAA2-66F91632B90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37268032"/>
        <c:axId val="537264112"/>
      </c:barChart>
      <c:catAx>
        <c:axId val="53726803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b="0" i="0">
                <a:latin typeface="Calibri Light" panose="020F0302020204030204" pitchFamily="34" charset="0"/>
                <a:cs typeface="Calibri Light" panose="020F0302020204030204" pitchFamily="34" charset="0"/>
              </a:defRPr>
            </a:pPr>
            <a:endParaRPr lang="nl-BE"/>
          </a:p>
        </c:txPr>
        <c:crossAx val="537264112"/>
        <c:crosses val="autoZero"/>
        <c:auto val="1"/>
        <c:lblAlgn val="ctr"/>
        <c:lblOffset val="100"/>
        <c:noMultiLvlLbl val="0"/>
      </c:catAx>
      <c:valAx>
        <c:axId val="537264112"/>
        <c:scaling>
          <c:orientation val="minMax"/>
          <c:max val="0.70000000000000007"/>
        </c:scaling>
        <c:delete val="1"/>
        <c:axPos val="t"/>
        <c:numFmt formatCode="###0%" sourceLinked="1"/>
        <c:majorTickMark val="out"/>
        <c:minorTickMark val="none"/>
        <c:tickLblPos val="nextTo"/>
        <c:crossAx val="5372680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>
          <a:latin typeface="Franklin Gothic Book" panose="020B0503020102020204" pitchFamily="34" charset="0"/>
        </a:defRPr>
      </a:pPr>
      <a:endParaRPr lang="nl-BE"/>
    </a:p>
  </c:txPr>
  <c:externalData r:id="rId1">
    <c:autoUpdate val="0"/>
  </c:externalData>
</c:chartSpace>
</file>

<file path=ppt/charts/chart1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3755606221450601E-2"/>
          <c:w val="0.95416666666666672"/>
          <c:h val="0.966244393778549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l-B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Blad1!$A$2:$A$8</c:f>
              <c:strCache>
                <c:ptCount val="7"/>
                <c:pt idx="0">
                  <c:v>IT security division</c:v>
                </c:pt>
                <c:pt idx="1">
                  <c:v>IT division</c:v>
                </c:pt>
                <c:pt idx="2">
                  <c:v>Risk management division</c:v>
                </c:pt>
                <c:pt idx="3">
                  <c:v>Industrial Control System management division</c:v>
                </c:pt>
                <c:pt idx="4">
                  <c:v>Product quality control division</c:v>
                </c:pt>
                <c:pt idx="5">
                  <c:v>Don’t know</c:v>
                </c:pt>
                <c:pt idx="6">
                  <c:v>Other division:</c:v>
                </c:pt>
              </c:strCache>
            </c:strRef>
          </c:cat>
          <c:val>
            <c:numRef>
              <c:f>Blad1!$B$2:$B$8</c:f>
              <c:numCache>
                <c:formatCode>###0%</c:formatCode>
                <c:ptCount val="7"/>
                <c:pt idx="0">
                  <c:v>0.54799999999999993</c:v>
                </c:pt>
                <c:pt idx="1">
                  <c:v>0.51</c:v>
                </c:pt>
                <c:pt idx="2">
                  <c:v>0.25</c:v>
                </c:pt>
                <c:pt idx="3">
                  <c:v>0.21199999999999999</c:v>
                </c:pt>
                <c:pt idx="4">
                  <c:v>0.183</c:v>
                </c:pt>
                <c:pt idx="5">
                  <c:v>0.115</c:v>
                </c:pt>
                <c:pt idx="6">
                  <c:v>1.9E-2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4A-4138-B1D0-408512BB00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37283712"/>
        <c:axId val="537277048"/>
      </c:barChart>
      <c:catAx>
        <c:axId val="5372837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l-BE"/>
          </a:p>
        </c:txPr>
        <c:crossAx val="537277048"/>
        <c:crosses val="autoZero"/>
        <c:auto val="1"/>
        <c:lblAlgn val="ctr"/>
        <c:lblOffset val="100"/>
        <c:noMultiLvlLbl val="0"/>
      </c:catAx>
      <c:valAx>
        <c:axId val="537277048"/>
        <c:scaling>
          <c:orientation val="minMax"/>
        </c:scaling>
        <c:delete val="1"/>
        <c:axPos val="t"/>
        <c:numFmt formatCode="###0%" sourceLinked="1"/>
        <c:majorTickMark val="none"/>
        <c:minorTickMark val="none"/>
        <c:tickLblPos val="nextTo"/>
        <c:crossAx val="53728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Franklin Gothic Book" panose="020B0503020102020204" pitchFamily="34" charset="0"/>
        </a:defRPr>
      </a:pPr>
      <a:endParaRPr lang="nl-BE"/>
    </a:p>
  </c:txPr>
  <c:externalData r:id="rId3">
    <c:autoUpdate val="0"/>
  </c:externalData>
</c:chartSpace>
</file>

<file path=ppt/charts/chart1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3755606221450601E-2"/>
          <c:w val="0.95416666666666672"/>
          <c:h val="0.966244393778549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l-B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Blad1!$A$2:$A$8</c:f>
              <c:strCache>
                <c:ptCount val="7"/>
                <c:pt idx="0">
                  <c:v>IT division</c:v>
                </c:pt>
                <c:pt idx="1">
                  <c:v>IT security division</c:v>
                </c:pt>
                <c:pt idx="2">
                  <c:v>Industrial Control System management division</c:v>
                </c:pt>
                <c:pt idx="3">
                  <c:v>Product quality control division</c:v>
                </c:pt>
                <c:pt idx="4">
                  <c:v>Risk management division</c:v>
                </c:pt>
                <c:pt idx="5">
                  <c:v>Other division:</c:v>
                </c:pt>
                <c:pt idx="6">
                  <c:v>Don’t know</c:v>
                </c:pt>
              </c:strCache>
            </c:strRef>
          </c:cat>
          <c:val>
            <c:numRef>
              <c:f>Blad1!$B$2:$B$8</c:f>
              <c:numCache>
                <c:formatCode>###0%</c:formatCode>
                <c:ptCount val="7"/>
                <c:pt idx="0">
                  <c:v>0.48799999999999999</c:v>
                </c:pt>
                <c:pt idx="1">
                  <c:v>0.42499999999999999</c:v>
                </c:pt>
                <c:pt idx="2">
                  <c:v>0.375</c:v>
                </c:pt>
                <c:pt idx="3">
                  <c:v>0.32500000000000001</c:v>
                </c:pt>
                <c:pt idx="4">
                  <c:v>0.28699999999999998</c:v>
                </c:pt>
                <c:pt idx="5">
                  <c:v>0.05</c:v>
                </c:pt>
                <c:pt idx="6">
                  <c:v>8.8000000000000009E-2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4A-4138-B1D0-408512BB00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37283712"/>
        <c:axId val="537277048"/>
      </c:barChart>
      <c:catAx>
        <c:axId val="5372837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05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l-BE"/>
          </a:p>
        </c:txPr>
        <c:crossAx val="537277048"/>
        <c:crosses val="autoZero"/>
        <c:auto val="1"/>
        <c:lblAlgn val="ctr"/>
        <c:lblOffset val="100"/>
        <c:noMultiLvlLbl val="0"/>
      </c:catAx>
      <c:valAx>
        <c:axId val="537277048"/>
        <c:scaling>
          <c:orientation val="minMax"/>
        </c:scaling>
        <c:delete val="1"/>
        <c:axPos val="t"/>
        <c:numFmt formatCode="###0%" sourceLinked="1"/>
        <c:majorTickMark val="none"/>
        <c:minorTickMark val="none"/>
        <c:tickLblPos val="nextTo"/>
        <c:crossAx val="53728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Franklin Gothic Book" panose="020B0503020102020204" pitchFamily="34" charset="0"/>
        </a:defRPr>
      </a:pPr>
      <a:endParaRPr lang="nl-BE"/>
    </a:p>
  </c:txPr>
  <c:externalData r:id="rId3">
    <c:autoUpdate val="0"/>
  </c:externalData>
</c:chartSpace>
</file>

<file path=ppt/charts/chart1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666319002720537"/>
          <c:y val="4.3164311734698604E-2"/>
          <c:w val="0.48105299396714774"/>
          <c:h val="0.58371435545517181"/>
        </c:manualLayout>
      </c:layout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9C1-4F84-8A26-BF3D3DEEFD26}"/>
              </c:ext>
            </c:extLst>
          </c:dPt>
          <c:dPt>
            <c:idx val="1"/>
            <c:bubble3D val="0"/>
            <c:spPr>
              <a:solidFill>
                <a:schemeClr val="accent3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9C1-4F84-8A26-BF3D3DEEFD26}"/>
              </c:ext>
            </c:extLst>
          </c:dPt>
          <c:dPt>
            <c:idx val="2"/>
            <c:bubble3D val="0"/>
            <c:spPr>
              <a:solidFill>
                <a:schemeClr val="accent3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6E2-4184-ADED-7671F2C6967E}"/>
              </c:ext>
            </c:extLst>
          </c:dPt>
          <c:dPt>
            <c:idx val="3"/>
            <c:bubble3D val="0"/>
            <c:spPr>
              <a:solidFill>
                <a:schemeClr val="accent3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59C1-4F84-8A26-BF3D3DEEFD2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nl-B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Blad1!$A$2:$A$5</c:f>
              <c:strCache>
                <c:ptCount val="4"/>
                <c:pt idx="0">
                  <c:v>Yes, and it is known throughout the organisation</c:v>
                </c:pt>
                <c:pt idx="1">
                  <c:v>Yes, but most employees do not know the content of the process well</c:v>
                </c:pt>
                <c:pt idx="2">
                  <c:v>No</c:v>
                </c:pt>
                <c:pt idx="3">
                  <c:v>Don’t know</c:v>
                </c:pt>
              </c:strCache>
            </c:strRef>
          </c:cat>
          <c:val>
            <c:numRef>
              <c:f>Blad1!$B$2:$B$5</c:f>
              <c:numCache>
                <c:formatCode>###0%</c:formatCode>
                <c:ptCount val="4"/>
                <c:pt idx="0">
                  <c:v>0.26900000000000002</c:v>
                </c:pt>
                <c:pt idx="1">
                  <c:v>0.5</c:v>
                </c:pt>
                <c:pt idx="2">
                  <c:v>5.8000000000000003E-2</c:v>
                </c:pt>
                <c:pt idx="3">
                  <c:v>0.17299999999999999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C1-4F84-8A26-BF3D3DEEF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9939202946451954E-2"/>
          <c:y val="0.68181506394312319"/>
          <c:w val="0.86539574104875683"/>
          <c:h val="0.278944652661696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nl-B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kolom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15649264"/>
        <c:axId val="515653184"/>
      </c:barChart>
      <c:catAx>
        <c:axId val="515649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53184"/>
        <c:crosses val="autoZero"/>
        <c:auto val="1"/>
        <c:lblAlgn val="ctr"/>
        <c:lblOffset val="100"/>
        <c:noMultiLvlLbl val="0"/>
      </c:catAx>
      <c:valAx>
        <c:axId val="51565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49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3755606221450601E-2"/>
          <c:w val="0.95416666666666672"/>
          <c:h val="0.966244393778549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l-B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Blad1!$A$2:$A$8</c:f>
              <c:strCache>
                <c:ptCount val="7"/>
                <c:pt idx="0">
                  <c:v>IT security division</c:v>
                </c:pt>
                <c:pt idx="1">
                  <c:v>IT division</c:v>
                </c:pt>
                <c:pt idx="2">
                  <c:v>Industrial Control System management division</c:v>
                </c:pt>
                <c:pt idx="3">
                  <c:v>Risk management division</c:v>
                </c:pt>
                <c:pt idx="4">
                  <c:v>Product quality control division</c:v>
                </c:pt>
                <c:pt idx="5">
                  <c:v>Other division:</c:v>
                </c:pt>
                <c:pt idx="6">
                  <c:v>Don’t know</c:v>
                </c:pt>
              </c:strCache>
            </c:strRef>
          </c:cat>
          <c:val>
            <c:numRef>
              <c:f>Blad1!$B$2:$B$8</c:f>
              <c:numCache>
                <c:formatCode>###0%</c:formatCode>
                <c:ptCount val="7"/>
                <c:pt idx="0">
                  <c:v>0.6</c:v>
                </c:pt>
                <c:pt idx="1">
                  <c:v>0.44600000000000001</c:v>
                </c:pt>
                <c:pt idx="2">
                  <c:v>0.246</c:v>
                </c:pt>
                <c:pt idx="3">
                  <c:v>0.23100000000000001</c:v>
                </c:pt>
                <c:pt idx="4">
                  <c:v>0.2</c:v>
                </c:pt>
                <c:pt idx="5">
                  <c:v>4.5999999999999999E-2</c:v>
                </c:pt>
                <c:pt idx="6">
                  <c:v>6.2E-2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4A-4138-B1D0-408512BB00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37283712"/>
        <c:axId val="537277048"/>
      </c:barChart>
      <c:catAx>
        <c:axId val="5372837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l-BE"/>
          </a:p>
        </c:txPr>
        <c:crossAx val="537277048"/>
        <c:crosses val="autoZero"/>
        <c:auto val="1"/>
        <c:lblAlgn val="ctr"/>
        <c:lblOffset val="100"/>
        <c:noMultiLvlLbl val="0"/>
      </c:catAx>
      <c:valAx>
        <c:axId val="537277048"/>
        <c:scaling>
          <c:orientation val="minMax"/>
        </c:scaling>
        <c:delete val="1"/>
        <c:axPos val="t"/>
        <c:numFmt formatCode="###0%" sourceLinked="1"/>
        <c:majorTickMark val="none"/>
        <c:minorTickMark val="none"/>
        <c:tickLblPos val="nextTo"/>
        <c:crossAx val="53728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Franklin Gothic Book" panose="020B0503020102020204" pitchFamily="34" charset="0"/>
        </a:defRPr>
      </a:pPr>
      <a:endParaRPr lang="nl-BE"/>
    </a:p>
  </c:txPr>
  <c:externalData r:id="rId3">
    <c:autoUpdate val="0"/>
  </c:externalData>
</c:chartSpace>
</file>

<file path=ppt/charts/chart1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666319002720537"/>
          <c:y val="4.3164311734698604E-2"/>
          <c:w val="0.48105299396714774"/>
          <c:h val="0.58371435545517181"/>
        </c:manualLayout>
      </c:layout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9C1-4F84-8A26-BF3D3DEEFD26}"/>
              </c:ext>
            </c:extLst>
          </c:dPt>
          <c:dPt>
            <c:idx val="1"/>
            <c:bubble3D val="0"/>
            <c:spPr>
              <a:solidFill>
                <a:schemeClr val="accent3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9C1-4F84-8A26-BF3D3DEEFD26}"/>
              </c:ext>
            </c:extLst>
          </c:dPt>
          <c:dPt>
            <c:idx val="2"/>
            <c:bubble3D val="0"/>
            <c:spPr>
              <a:solidFill>
                <a:schemeClr val="accent3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0EE-4DD6-9FB8-7CA91527D079}"/>
              </c:ext>
            </c:extLst>
          </c:dPt>
          <c:dPt>
            <c:idx val="3"/>
            <c:bubble3D val="0"/>
            <c:spPr>
              <a:solidFill>
                <a:schemeClr val="accent3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59C1-4F84-8A26-BF3D3DEEFD26}"/>
              </c:ext>
            </c:extLst>
          </c:dPt>
          <c:dLbls>
            <c:dLbl>
              <c:idx val="0"/>
              <c:layout>
                <c:manualLayout>
                  <c:x val="-7.2030096018399034E-2"/>
                  <c:y val="9.407749801481243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9C1-4F84-8A26-BF3D3DEEFD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nl-B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Blad1!$A$2:$A$5</c:f>
              <c:strCache>
                <c:ptCount val="4"/>
                <c:pt idx="0">
                  <c:v>Yes, and it is known throughout the organisation</c:v>
                </c:pt>
                <c:pt idx="1">
                  <c:v>Yes, but most employees do not know the content of the process well</c:v>
                </c:pt>
                <c:pt idx="2">
                  <c:v>No</c:v>
                </c:pt>
                <c:pt idx="3">
                  <c:v>Don’t know</c:v>
                </c:pt>
              </c:strCache>
            </c:strRef>
          </c:cat>
          <c:val>
            <c:numRef>
              <c:f>Blad1!$B$2:$B$5</c:f>
              <c:numCache>
                <c:formatCode>###0%</c:formatCode>
                <c:ptCount val="4"/>
                <c:pt idx="0">
                  <c:v>0.154</c:v>
                </c:pt>
                <c:pt idx="1">
                  <c:v>0.47099999999999997</c:v>
                </c:pt>
                <c:pt idx="2">
                  <c:v>0.13500000000000001</c:v>
                </c:pt>
                <c:pt idx="3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C1-4F84-8A26-BF3D3DEEF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l-BE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l-BE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l-BE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l-BE"/>
          </a:p>
        </c:txPr>
      </c:legendEntry>
      <c:layout>
        <c:manualLayout>
          <c:xMode val="edge"/>
          <c:yMode val="edge"/>
          <c:x val="6.4068116330257663E-2"/>
          <c:y val="0.6464988088874607"/>
          <c:w val="0.9009684851460239"/>
          <c:h val="0.353501191112539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nl-B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426253373971297"/>
          <c:y val="0"/>
          <c:w val="0.3808956692913385"/>
          <c:h val="0.966244393778549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endParaRPr lang="nl-B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Blad1!$A$2:$A$5</c:f>
              <c:strCache>
                <c:ptCount val="4"/>
                <c:pt idx="0">
                  <c:v>Insight into cybersecurity systems and technologies that are suitable for production systems in factories</c:v>
                </c:pt>
                <c:pt idx="1">
                  <c:v>Having a common vision of cybersecurity risks</c:v>
                </c:pt>
                <c:pt idx="2">
                  <c:v>Knowing who are the most important individuals involved</c:v>
                </c:pt>
                <c:pt idx="3">
                  <c:v>Insight into cybersecurity operations that are suitable for production systems in factories</c:v>
                </c:pt>
              </c:strCache>
            </c:strRef>
          </c:cat>
          <c:val>
            <c:numRef>
              <c:f>Blad1!$B$2:$B$5</c:f>
              <c:numCache>
                <c:formatCode>###0%</c:formatCode>
                <c:ptCount val="4"/>
                <c:pt idx="0">
                  <c:v>0.31900000000000001</c:v>
                </c:pt>
                <c:pt idx="1">
                  <c:v>0.29199999999999998</c:v>
                </c:pt>
                <c:pt idx="2">
                  <c:v>0.19400000000000001</c:v>
                </c:pt>
                <c:pt idx="3">
                  <c:v>0.19400000000000001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4A-4138-B1D0-408512BB00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37283712"/>
        <c:axId val="537277048"/>
      </c:barChart>
      <c:catAx>
        <c:axId val="5372837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l-BE"/>
          </a:p>
        </c:txPr>
        <c:crossAx val="537277048"/>
        <c:crosses val="autoZero"/>
        <c:auto val="1"/>
        <c:lblAlgn val="ctr"/>
        <c:lblOffset val="100"/>
        <c:noMultiLvlLbl val="0"/>
      </c:catAx>
      <c:valAx>
        <c:axId val="537277048"/>
        <c:scaling>
          <c:orientation val="minMax"/>
        </c:scaling>
        <c:delete val="1"/>
        <c:axPos val="t"/>
        <c:numFmt formatCode="###0%" sourceLinked="1"/>
        <c:majorTickMark val="none"/>
        <c:minorTickMark val="none"/>
        <c:tickLblPos val="nextTo"/>
        <c:crossAx val="53728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Franklin Gothic Book" panose="020B0503020102020204" pitchFamily="34" charset="0"/>
        </a:defRPr>
      </a:pPr>
      <a:endParaRPr lang="nl-BE"/>
    </a:p>
  </c:txPr>
  <c:externalData r:id="rId3">
    <c:autoUpdate val="0"/>
  </c:externalData>
</c:chartSpace>
</file>

<file path=ppt/charts/chart1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3755606221450601E-2"/>
          <c:w val="0.95416666666666672"/>
          <c:h val="0.966244393778549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l-B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Blad1!$A$2:$A$8</c:f>
              <c:strCache>
                <c:ptCount val="7"/>
                <c:pt idx="0">
                  <c:v>ISO 27001</c:v>
                </c:pt>
                <c:pt idx="1">
                  <c:v>CIS controls</c:v>
                </c:pt>
                <c:pt idx="2">
                  <c:v>IEC62443</c:v>
                </c:pt>
                <c:pt idx="3">
                  <c:v>NIST CSF (Cyber Security Framework)</c:v>
                </c:pt>
                <c:pt idx="4">
                  <c:v>NIST SP800</c:v>
                </c:pt>
                <c:pt idx="5">
                  <c:v>Other:</c:v>
                </c:pt>
                <c:pt idx="6">
                  <c:v>Don’t know</c:v>
                </c:pt>
              </c:strCache>
            </c:strRef>
          </c:cat>
          <c:val>
            <c:numRef>
              <c:f>Blad1!$B$2:$B$8</c:f>
              <c:numCache>
                <c:formatCode>###0%</c:formatCode>
                <c:ptCount val="7"/>
                <c:pt idx="0">
                  <c:v>0.20200000000000001</c:v>
                </c:pt>
                <c:pt idx="1">
                  <c:v>9.6000000000000002E-2</c:v>
                </c:pt>
                <c:pt idx="2">
                  <c:v>6.7000000000000004E-2</c:v>
                </c:pt>
                <c:pt idx="3">
                  <c:v>6.7000000000000004E-2</c:v>
                </c:pt>
                <c:pt idx="4">
                  <c:v>0.01</c:v>
                </c:pt>
                <c:pt idx="5">
                  <c:v>0.02</c:v>
                </c:pt>
                <c:pt idx="6">
                  <c:v>0.62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4A-4138-B1D0-408512BB00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37283712"/>
        <c:axId val="537277048"/>
      </c:barChart>
      <c:catAx>
        <c:axId val="5372837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l-BE"/>
          </a:p>
        </c:txPr>
        <c:crossAx val="537277048"/>
        <c:crosses val="autoZero"/>
        <c:auto val="1"/>
        <c:lblAlgn val="ctr"/>
        <c:lblOffset val="100"/>
        <c:noMultiLvlLbl val="0"/>
      </c:catAx>
      <c:valAx>
        <c:axId val="537277048"/>
        <c:scaling>
          <c:orientation val="minMax"/>
        </c:scaling>
        <c:delete val="1"/>
        <c:axPos val="t"/>
        <c:numFmt formatCode="###0%" sourceLinked="1"/>
        <c:majorTickMark val="none"/>
        <c:minorTickMark val="none"/>
        <c:tickLblPos val="nextTo"/>
        <c:crossAx val="53728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Franklin Gothic Book" panose="020B0503020102020204" pitchFamily="34" charset="0"/>
        </a:defRPr>
      </a:pPr>
      <a:endParaRPr lang="nl-BE"/>
    </a:p>
  </c:txPr>
  <c:externalData r:id="rId3">
    <c:autoUpdate val="0"/>
  </c:externalData>
</c:chartSpace>
</file>

<file path=ppt/charts/chart1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473101536985082"/>
          <c:y val="5.0531473658931035E-2"/>
          <c:w val="0.64895118762577675"/>
          <c:h val="0.76882085010261703"/>
        </c:manualLayout>
      </c:layout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F63-48A1-8E83-4F46F82DE73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F63-48A1-8E83-4F46F82DE739}"/>
              </c:ext>
            </c:extLst>
          </c:dPt>
          <c:dPt>
            <c:idx val="2"/>
            <c:bubble3D val="0"/>
            <c:spPr>
              <a:solidFill>
                <a:schemeClr val="accent3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F63-48A1-8E83-4F46F82DE7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nl-B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Don’t know</c:v>
                </c:pt>
              </c:strCache>
            </c:strRef>
          </c:cat>
          <c:val>
            <c:numRef>
              <c:f>Blad1!$B$2:$B$4</c:f>
              <c:numCache>
                <c:formatCode>###0%</c:formatCode>
                <c:ptCount val="3"/>
                <c:pt idx="0">
                  <c:v>0.35599999999999998</c:v>
                </c:pt>
                <c:pt idx="1">
                  <c:v>0.28799999999999998</c:v>
                </c:pt>
                <c:pt idx="2">
                  <c:v>0.35599999999999998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F63-48A1-8E83-4F46F82DE7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068116330257663E-2"/>
          <c:y val="0.84540973126993335"/>
          <c:w val="0.9009684851460239"/>
          <c:h val="0.131046078452983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nl-B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473101536985082"/>
          <c:y val="5.0531473658931035E-2"/>
          <c:w val="0.64895118762577675"/>
          <c:h val="0.76882085010261703"/>
        </c:manualLayout>
      </c:layout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F63-48A1-8E83-4F46F82DE73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F63-48A1-8E83-4F46F82DE739}"/>
              </c:ext>
            </c:extLst>
          </c:dPt>
          <c:dPt>
            <c:idx val="2"/>
            <c:bubble3D val="0"/>
            <c:spPr>
              <a:solidFill>
                <a:schemeClr val="accent3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F63-48A1-8E83-4F46F82DE7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nl-B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Don’t know</c:v>
                </c:pt>
              </c:strCache>
            </c:strRef>
          </c:cat>
          <c:val>
            <c:numRef>
              <c:f>Blad1!$B$2:$B$4</c:f>
              <c:numCache>
                <c:formatCode>###0%</c:formatCode>
                <c:ptCount val="3"/>
                <c:pt idx="0">
                  <c:v>0.36499999999999999</c:v>
                </c:pt>
                <c:pt idx="1">
                  <c:v>0.47099999999999997</c:v>
                </c:pt>
                <c:pt idx="2">
                  <c:v>0.16300000000000001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F63-48A1-8E83-4F46F82DE7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068116330257663E-2"/>
          <c:y val="0.84540973126993335"/>
          <c:w val="0.9009684851460239"/>
          <c:h val="0.131046078452983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nl-B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3755606221450601E-2"/>
          <c:w val="0.95416666666666672"/>
          <c:h val="0.966244393778549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l-B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Blad1!$A$2:$A$8</c:f>
              <c:strCache>
                <c:ptCount val="7"/>
                <c:pt idx="0">
                  <c:v>None</c:v>
                </c:pt>
                <c:pt idx="1">
                  <c:v>1 to 5 incidents</c:v>
                </c:pt>
                <c:pt idx="2">
                  <c:v>6 to 10 incidents</c:v>
                </c:pt>
                <c:pt idx="3">
                  <c:v>11 to 15 incidents</c:v>
                </c:pt>
                <c:pt idx="4">
                  <c:v>16 to 20 incidents</c:v>
                </c:pt>
                <c:pt idx="5">
                  <c:v>More than 20 incidents</c:v>
                </c:pt>
                <c:pt idx="6">
                  <c:v>Don’t know</c:v>
                </c:pt>
              </c:strCache>
            </c:strRef>
          </c:cat>
          <c:val>
            <c:numRef>
              <c:f>Blad1!$B$2:$B$8</c:f>
              <c:numCache>
                <c:formatCode>###0%</c:formatCode>
                <c:ptCount val="7"/>
                <c:pt idx="0">
                  <c:v>0.105</c:v>
                </c:pt>
                <c:pt idx="1">
                  <c:v>0.47399999999999998</c:v>
                </c:pt>
                <c:pt idx="2">
                  <c:v>0.105</c:v>
                </c:pt>
                <c:pt idx="3">
                  <c:v>5.2999999999999999E-2</c:v>
                </c:pt>
                <c:pt idx="4">
                  <c:v>0</c:v>
                </c:pt>
                <c:pt idx="5">
                  <c:v>7.9000000000000001E-2</c:v>
                </c:pt>
                <c:pt idx="6">
                  <c:v>0.184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4A-4138-B1D0-408512BB00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37283712"/>
        <c:axId val="537277048"/>
      </c:barChart>
      <c:catAx>
        <c:axId val="5372837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l-BE"/>
          </a:p>
        </c:txPr>
        <c:crossAx val="537277048"/>
        <c:crosses val="autoZero"/>
        <c:auto val="1"/>
        <c:lblAlgn val="ctr"/>
        <c:lblOffset val="100"/>
        <c:noMultiLvlLbl val="0"/>
      </c:catAx>
      <c:valAx>
        <c:axId val="537277048"/>
        <c:scaling>
          <c:orientation val="minMax"/>
        </c:scaling>
        <c:delete val="1"/>
        <c:axPos val="t"/>
        <c:numFmt formatCode="###0%" sourceLinked="1"/>
        <c:majorTickMark val="none"/>
        <c:minorTickMark val="none"/>
        <c:tickLblPos val="nextTo"/>
        <c:crossAx val="53728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Franklin Gothic Book" panose="020B0503020102020204" pitchFamily="34" charset="0"/>
        </a:defRPr>
      </a:pPr>
      <a:endParaRPr lang="nl-BE"/>
    </a:p>
  </c:txPr>
  <c:externalData r:id="rId3">
    <c:autoUpdate val="0"/>
  </c:externalData>
</c:chartSpace>
</file>

<file path=ppt/charts/chart1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3755606221450601E-2"/>
          <c:w val="0.95416666666666672"/>
          <c:h val="0.966244393778549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l-B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Don’t know</c:v>
                </c:pt>
              </c:strCache>
            </c:strRef>
          </c:cat>
          <c:val>
            <c:numRef>
              <c:f>Blad1!$B$2:$B$4</c:f>
              <c:numCache>
                <c:formatCode>###0%</c:formatCode>
                <c:ptCount val="3"/>
                <c:pt idx="0">
                  <c:v>7.9000000000000001E-2</c:v>
                </c:pt>
                <c:pt idx="1">
                  <c:v>0.78900000000000003</c:v>
                </c:pt>
                <c:pt idx="2">
                  <c:v>0.13200000000000001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4A-4138-B1D0-408512BB00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37283712"/>
        <c:axId val="537277048"/>
      </c:barChart>
      <c:catAx>
        <c:axId val="5372837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l-BE"/>
          </a:p>
        </c:txPr>
        <c:crossAx val="537277048"/>
        <c:crosses val="autoZero"/>
        <c:auto val="1"/>
        <c:lblAlgn val="ctr"/>
        <c:lblOffset val="100"/>
        <c:noMultiLvlLbl val="0"/>
      </c:catAx>
      <c:valAx>
        <c:axId val="537277048"/>
        <c:scaling>
          <c:orientation val="minMax"/>
        </c:scaling>
        <c:delete val="1"/>
        <c:axPos val="t"/>
        <c:numFmt formatCode="###0%" sourceLinked="1"/>
        <c:majorTickMark val="none"/>
        <c:minorTickMark val="none"/>
        <c:tickLblPos val="nextTo"/>
        <c:crossAx val="53728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Franklin Gothic Book" panose="020B0503020102020204" pitchFamily="34" charset="0"/>
        </a:defRPr>
      </a:pPr>
      <a:endParaRPr lang="nl-BE"/>
    </a:p>
  </c:txPr>
  <c:externalData r:id="rId3">
    <c:autoUpdate val="0"/>
  </c:externalData>
</c:chartSpace>
</file>

<file path=ppt/charts/chart1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485889694444898"/>
          <c:y val="7.6257563035197068E-2"/>
          <c:w val="0.53147304639838011"/>
          <c:h val="0.7191686351082615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Completely disagree</c:v>
                </c:pt>
              </c:strCache>
            </c:strRef>
          </c:tx>
          <c:spPr>
            <a:solidFill>
              <a:schemeClr val="accent3">
                <a:tint val="54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l-B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I am afraid that a cybersecurity incident could have a significant effect on our production.</c:v>
                </c:pt>
                <c:pt idx="1">
                  <c:v>I expect that my organisation will encounter cybersecurity problems in the next year.</c:v>
                </c:pt>
                <c:pt idx="2">
                  <c:v>There is a high risk that one of our smart factories will be the victim of a cybersecurity incident.</c:v>
                </c:pt>
                <c:pt idx="3">
                  <c:v>I am not worried about cybersecurity in my organisation at all.</c:v>
                </c:pt>
              </c:strCache>
            </c:strRef>
          </c:cat>
          <c:val>
            <c:numRef>
              <c:f>Sheet1!$B$2:$B$5</c:f>
              <c:numCache>
                <c:formatCode>###0%</c:formatCode>
                <c:ptCount val="4"/>
                <c:pt idx="0">
                  <c:v>5.8000000000000003E-2</c:v>
                </c:pt>
                <c:pt idx="1">
                  <c:v>8.6999999999999994E-2</c:v>
                </c:pt>
                <c:pt idx="2">
                  <c:v>5.8000000000000003E-2</c:v>
                </c:pt>
                <c:pt idx="3">
                  <c:v>0.192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8C-4082-8A8A-BC833359C22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Mostly disagree</c:v>
                </c:pt>
              </c:strCache>
            </c:strRef>
          </c:tx>
          <c:spPr>
            <a:solidFill>
              <a:schemeClr val="accent3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l-B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I am afraid that a cybersecurity incident could have a significant effect on our production.</c:v>
                </c:pt>
                <c:pt idx="1">
                  <c:v>I expect that my organisation will encounter cybersecurity problems in the next year.</c:v>
                </c:pt>
                <c:pt idx="2">
                  <c:v>There is a high risk that one of our smart factories will be the victim of a cybersecurity incident.</c:v>
                </c:pt>
                <c:pt idx="3">
                  <c:v>I am not worried about cybersecurity in my organisation at all.</c:v>
                </c:pt>
              </c:strCache>
            </c:strRef>
          </c:cat>
          <c:val>
            <c:numRef>
              <c:f>Sheet1!$C$2:$C$5</c:f>
              <c:numCache>
                <c:formatCode>###0%</c:formatCode>
                <c:ptCount val="4"/>
                <c:pt idx="0">
                  <c:v>0.16300000000000001</c:v>
                </c:pt>
                <c:pt idx="1">
                  <c:v>0.25</c:v>
                </c:pt>
                <c:pt idx="2">
                  <c:v>0.35599999999999998</c:v>
                </c:pt>
                <c:pt idx="3">
                  <c:v>0.28799999999999998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8C-4082-8A8A-BC833359C22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Mostly 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l-B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I am afraid that a cybersecurity incident could have a significant effect on our production.</c:v>
                </c:pt>
                <c:pt idx="1">
                  <c:v>I expect that my organisation will encounter cybersecurity problems in the next year.</c:v>
                </c:pt>
                <c:pt idx="2">
                  <c:v>There is a high risk that one of our smart factories will be the victim of a cybersecurity incident.</c:v>
                </c:pt>
                <c:pt idx="3">
                  <c:v>I am not worried about cybersecurity in my organisation at all.</c:v>
                </c:pt>
              </c:strCache>
            </c:strRef>
          </c:cat>
          <c:val>
            <c:numRef>
              <c:f>Sheet1!$D$2:$D$5</c:f>
              <c:numCache>
                <c:formatCode>###0%</c:formatCode>
                <c:ptCount val="4"/>
                <c:pt idx="0">
                  <c:v>0.41299999999999998</c:v>
                </c:pt>
                <c:pt idx="1">
                  <c:v>0.39400000000000002</c:v>
                </c:pt>
                <c:pt idx="2">
                  <c:v>0.32700000000000001</c:v>
                </c:pt>
                <c:pt idx="3">
                  <c:v>0.33700000000000002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8C-4082-8A8A-BC833359C22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Completely agree</c:v>
                </c:pt>
              </c:strCache>
            </c:strRef>
          </c:tx>
          <c:spPr>
            <a:solidFill>
              <a:schemeClr val="accent3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l-B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I am afraid that a cybersecurity incident could have a significant effect on our production.</c:v>
                </c:pt>
                <c:pt idx="1">
                  <c:v>I expect that my organisation will encounter cybersecurity problems in the next year.</c:v>
                </c:pt>
                <c:pt idx="2">
                  <c:v>There is a high risk that one of our smart factories will be the victim of a cybersecurity incident.</c:v>
                </c:pt>
                <c:pt idx="3">
                  <c:v>I am not worried about cybersecurity in my organisation at all.</c:v>
                </c:pt>
              </c:strCache>
            </c:strRef>
          </c:cat>
          <c:val>
            <c:numRef>
              <c:f>Sheet1!$E$2:$E$5</c:f>
              <c:numCache>
                <c:formatCode>###0%</c:formatCode>
                <c:ptCount val="4"/>
                <c:pt idx="0">
                  <c:v>0.29799999999999999</c:v>
                </c:pt>
                <c:pt idx="1">
                  <c:v>0.16300000000000001</c:v>
                </c:pt>
                <c:pt idx="2">
                  <c:v>0.154</c:v>
                </c:pt>
                <c:pt idx="3">
                  <c:v>0.115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8C-4082-8A8A-BC833359C22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No opinion</c:v>
                </c:pt>
              </c:strCache>
            </c:strRef>
          </c:tx>
          <c:spPr>
            <a:solidFill>
              <a:schemeClr val="accent3">
                <a:shade val="5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nl-B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I am afraid that a cybersecurity incident could have a significant effect on our production.</c:v>
                </c:pt>
                <c:pt idx="1">
                  <c:v>I expect that my organisation will encounter cybersecurity problems in the next year.</c:v>
                </c:pt>
                <c:pt idx="2">
                  <c:v>There is a high risk that one of our smart factories will be the victim of a cybersecurity incident.</c:v>
                </c:pt>
                <c:pt idx="3">
                  <c:v>I am not worried about cybersecurity in my organisation at all.</c:v>
                </c:pt>
              </c:strCache>
            </c:strRef>
          </c:cat>
          <c:val>
            <c:numRef>
              <c:f>Sheet1!$F$2:$F$5</c:f>
              <c:numCache>
                <c:formatCode>###0%</c:formatCode>
                <c:ptCount val="4"/>
                <c:pt idx="0">
                  <c:v>6.7000000000000004E-2</c:v>
                </c:pt>
                <c:pt idx="1">
                  <c:v>0.106</c:v>
                </c:pt>
                <c:pt idx="2">
                  <c:v>0.106</c:v>
                </c:pt>
                <c:pt idx="3">
                  <c:v>6.7000000000000004E-2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8C-4082-8A8A-BC833359C22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37274696"/>
        <c:axId val="537281752"/>
      </c:barChart>
      <c:catAx>
        <c:axId val="53727469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nl-BE"/>
          </a:p>
        </c:txPr>
        <c:crossAx val="537281752"/>
        <c:crosses val="autoZero"/>
        <c:auto val="1"/>
        <c:lblAlgn val="ctr"/>
        <c:lblOffset val="100"/>
        <c:noMultiLvlLbl val="0"/>
      </c:catAx>
      <c:valAx>
        <c:axId val="537281752"/>
        <c:scaling>
          <c:orientation val="minMax"/>
        </c:scaling>
        <c:delete val="1"/>
        <c:axPos val="t"/>
        <c:numFmt formatCode="0%" sourceLinked="0"/>
        <c:majorTickMark val="out"/>
        <c:minorTickMark val="none"/>
        <c:tickLblPos val="nextTo"/>
        <c:crossAx val="53727469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3010001906372377"/>
          <c:w val="0.88138323742512903"/>
          <c:h val="9.06654694842171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Franklin Gothic Book" panose="020B0503020102020204" pitchFamily="34" charset="0"/>
        </a:defRPr>
      </a:pPr>
      <a:endParaRPr lang="nl-BE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Lijn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15654752"/>
        <c:axId val="515648088"/>
      </c:lineChart>
      <c:catAx>
        <c:axId val="51565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48088"/>
        <c:crosses val="autoZero"/>
        <c:auto val="1"/>
        <c:lblAlgn val="ctr"/>
        <c:lblOffset val="100"/>
        <c:noMultiLvlLbl val="0"/>
      </c:catAx>
      <c:valAx>
        <c:axId val="515648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54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Lijn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15625352"/>
        <c:axId val="515634368"/>
      </c:lineChart>
      <c:catAx>
        <c:axId val="515625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34368"/>
        <c:crosses val="autoZero"/>
        <c:auto val="1"/>
        <c:lblAlgn val="ctr"/>
        <c:lblOffset val="100"/>
        <c:noMultiLvlLbl val="0"/>
      </c:catAx>
      <c:valAx>
        <c:axId val="515634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25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Lijn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15632800"/>
        <c:axId val="515635152"/>
      </c:lineChart>
      <c:catAx>
        <c:axId val="515632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35152"/>
        <c:crosses val="autoZero"/>
        <c:auto val="1"/>
        <c:lblAlgn val="ctr"/>
        <c:lblOffset val="100"/>
        <c:noMultiLvlLbl val="0"/>
      </c:catAx>
      <c:valAx>
        <c:axId val="515635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32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lijn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15623000"/>
        <c:axId val="515623784"/>
      </c:lineChart>
      <c:catAx>
        <c:axId val="515623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23784"/>
        <c:crosses val="autoZero"/>
        <c:auto val="1"/>
        <c:lblAlgn val="ctr"/>
        <c:lblOffset val="100"/>
        <c:noMultiLvlLbl val="0"/>
      </c:catAx>
      <c:valAx>
        <c:axId val="515623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23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lijn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15628880"/>
        <c:axId val="515631232"/>
      </c:lineChart>
      <c:catAx>
        <c:axId val="515628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31232"/>
        <c:crosses val="autoZero"/>
        <c:auto val="1"/>
        <c:lblAlgn val="ctr"/>
        <c:lblOffset val="100"/>
        <c:noMultiLvlLbl val="0"/>
      </c:catAx>
      <c:valAx>
        <c:axId val="51563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28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lijn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8321368"/>
        <c:axId val="498322936"/>
      </c:lineChart>
      <c:catAx>
        <c:axId val="498321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22936"/>
        <c:crosses val="autoZero"/>
        <c:auto val="1"/>
        <c:lblAlgn val="ctr"/>
        <c:lblOffset val="100"/>
        <c:noMultiLvlLbl val="0"/>
      </c:catAx>
      <c:valAx>
        <c:axId val="498322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21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lijn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8321760"/>
        <c:axId val="498319800"/>
      </c:lineChart>
      <c:catAx>
        <c:axId val="498321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19800"/>
        <c:crosses val="autoZero"/>
        <c:auto val="1"/>
        <c:lblAlgn val="ctr"/>
        <c:lblOffset val="100"/>
        <c:noMultiLvlLbl val="0"/>
      </c:catAx>
      <c:valAx>
        <c:axId val="498319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21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kolom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5995192"/>
        <c:axId val="795992840"/>
      </c:barChart>
      <c:catAx>
        <c:axId val="795995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95992840"/>
        <c:crosses val="autoZero"/>
        <c:auto val="1"/>
        <c:lblAlgn val="ctr"/>
        <c:lblOffset val="100"/>
        <c:noMultiLvlLbl val="0"/>
      </c:catAx>
      <c:valAx>
        <c:axId val="795992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95995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lijn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8319016"/>
        <c:axId val="498301768"/>
      </c:lineChart>
      <c:catAx>
        <c:axId val="498319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01768"/>
        <c:crosses val="autoZero"/>
        <c:auto val="1"/>
        <c:lblAlgn val="ctr"/>
        <c:lblOffset val="100"/>
        <c:noMultiLvlLbl val="0"/>
      </c:catAx>
      <c:valAx>
        <c:axId val="498301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19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lijn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8293144"/>
        <c:axId val="498293536"/>
      </c:lineChart>
      <c:catAx>
        <c:axId val="498293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293536"/>
        <c:crosses val="autoZero"/>
        <c:auto val="1"/>
        <c:lblAlgn val="ctr"/>
        <c:lblOffset val="100"/>
        <c:noMultiLvlLbl val="0"/>
      </c:catAx>
      <c:valAx>
        <c:axId val="49829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293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17-4BCA-AFB8-26953CAEF5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917-4BCA-AFB8-26953CAEF5AD}"/>
              </c:ext>
            </c:extLst>
          </c:dPt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917-4BCA-AFB8-26953CAEF5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917-4BCA-AFB8-26953CAEF5AD}"/>
              </c:ext>
            </c:extLst>
          </c:dPt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917-4BCA-AFB8-26953CAEF5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917-4BCA-AFB8-26953CAEF5AD}"/>
              </c:ext>
            </c:extLst>
          </c:dPt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EF6-49AD-AEB1-A877E9BD0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EF6-49AD-AEB1-A877E9BD0F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EF6-49AD-AEB1-A877E9BD0F4C}"/>
              </c:ext>
            </c:extLst>
          </c:dPt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EF6-49AD-AEB1-A877E9BD0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EF6-49AD-AEB1-A877E9BD0F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EF6-49AD-AEB1-A877E9BD0F4C}"/>
              </c:ext>
            </c:extLst>
          </c:dPt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EF6-49AD-AEB1-A877E9BD0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EF6-49AD-AEB1-A877E9BD0F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EF6-49AD-AEB1-A877E9BD0F4C}"/>
              </c:ext>
            </c:extLst>
          </c:dPt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AF7-43CB-AB93-7E441C25C2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AF7-43CB-AB93-7E441C25C2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AF7-43CB-AB93-7E441C25C2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AF7-43CB-AB93-7E441C25C2F0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AF7-43CB-AB93-7E441C25C2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AF7-43CB-AB93-7E441C25C2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AF7-43CB-AB93-7E441C25C2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AF7-43CB-AB93-7E441C25C2F0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AF7-43CB-AB93-7E441C25C2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AF7-43CB-AB93-7E441C25C2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AF7-43CB-AB93-7E441C25C2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5AF7-43CB-AB93-7E441C25C2F0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 5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959-42C6-8404-A8FDA3E737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959-42C6-8404-A8FDA3E7379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959-42C6-8404-A8FDA3E7379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959-42C6-8404-A8FDA3E7379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959-42C6-8404-A8FDA3E7379C}"/>
              </c:ext>
            </c:extLst>
          </c:dPt>
          <c:cat>
            <c:strRef>
              <c:f>Blad1!$A$2:$A$6</c:f>
              <c:strCache>
                <c:ptCount val="5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  <c:pt idx="4">
                  <c:v>Categorie 5</c:v>
                </c:pt>
              </c:strCache>
            </c:strRef>
          </c:cat>
          <c:val>
            <c:numRef>
              <c:f>Blad1!$B$2:$B$6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959-42C6-8404-A8FDA3E737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959-42C6-8404-A8FDA3E7379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F959-42C6-8404-A8FDA3E7379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F959-42C6-8404-A8FDA3E7379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F959-42C6-8404-A8FDA3E7379C}"/>
              </c:ext>
            </c:extLst>
          </c:dPt>
          <c:cat>
            <c:strRef>
              <c:f>Blad1!$A$2:$A$6</c:f>
              <c:strCache>
                <c:ptCount val="5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  <c:pt idx="4">
                  <c:v>Categorie 5</c:v>
                </c:pt>
              </c:strCache>
            </c:strRef>
          </c:cat>
          <c:val>
            <c:numRef>
              <c:f>Blad1!$C$2:$C$6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F959-42C6-8404-A8FDA3E737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F959-42C6-8404-A8FDA3E7379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F959-42C6-8404-A8FDA3E7379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F959-42C6-8404-A8FDA3E7379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F959-42C6-8404-A8FDA3E7379C}"/>
              </c:ext>
            </c:extLst>
          </c:dPt>
          <c:cat>
            <c:strRef>
              <c:f>Blad1!$A$2:$A$6</c:f>
              <c:strCache>
                <c:ptCount val="5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  <c:pt idx="4">
                  <c:v>Categorie 5</c:v>
                </c:pt>
              </c:strCache>
            </c:strRef>
          </c:cat>
          <c:val>
            <c:numRef>
              <c:f>Blad1!$D$2:$D$6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Cirkel-van-cirkel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ofPieChart>
        <c:ofPieType val="pie"/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ABE-4FE3-86D5-D494F1FE27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ABE-4FE3-86D5-D494F1FE27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ABE-4FE3-86D5-D494F1FE27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ABE-4FE3-86D5-D494F1FE27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ABE-4FE3-86D5-D494F1FE27A6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ABE-4FE3-86D5-D494F1FE27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ABE-4FE3-86D5-D494F1FE27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ABE-4FE3-86D5-D494F1FE27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ABE-4FE3-86D5-D494F1FE27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ABE-4FE3-86D5-D494F1FE27A6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3ABE-4FE3-86D5-D494F1FE27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3ABE-4FE3-86D5-D494F1FE27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3ABE-4FE3-86D5-D494F1FE27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3ABE-4FE3-86D5-D494F1FE27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3ABE-4FE3-86D5-D494F1FE27A6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219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staaf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8310392"/>
        <c:axId val="498300200"/>
      </c:barChart>
      <c:valAx>
        <c:axId val="498300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10392"/>
        <c:crosses val="autoZero"/>
        <c:crossBetween val="between"/>
      </c:valAx>
      <c:catAx>
        <c:axId val="4983103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002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staaf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8310784"/>
        <c:axId val="498312744"/>
      </c:barChart>
      <c:valAx>
        <c:axId val="4983127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10784"/>
        <c:crosses val="autoZero"/>
        <c:crossBetween val="between"/>
      </c:valAx>
      <c:catAx>
        <c:axId val="498310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127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staaf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8311568"/>
        <c:axId val="498307256"/>
      </c:barChart>
      <c:valAx>
        <c:axId val="4983072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11568"/>
        <c:crosses val="autoZero"/>
        <c:crossBetween val="between"/>
      </c:valAx>
      <c:catAx>
        <c:axId val="4983115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072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kolom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5643776"/>
        <c:axId val="515644168"/>
      </c:barChart>
      <c:catAx>
        <c:axId val="515643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44168"/>
        <c:crosses val="autoZero"/>
        <c:auto val="1"/>
        <c:lblAlgn val="ctr"/>
        <c:lblOffset val="100"/>
        <c:noMultiLvlLbl val="0"/>
      </c:catAx>
      <c:valAx>
        <c:axId val="515644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43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staaf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8305296"/>
        <c:axId val="498311176"/>
      </c:barChart>
      <c:valAx>
        <c:axId val="498311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05296"/>
        <c:crosses val="autoZero"/>
        <c:crossBetween val="between"/>
      </c:valAx>
      <c:catAx>
        <c:axId val="498305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111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staaf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8304512"/>
        <c:axId val="498309608"/>
      </c:barChart>
      <c:valAx>
        <c:axId val="498309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04512"/>
        <c:crosses val="autoZero"/>
        <c:crossBetween val="between"/>
      </c:valAx>
      <c:catAx>
        <c:axId val="498304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096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staaf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8310000"/>
        <c:axId val="498309216"/>
      </c:barChart>
      <c:valAx>
        <c:axId val="498309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10000"/>
        <c:crosses val="autoZero"/>
        <c:crossBetween val="between"/>
      </c:valAx>
      <c:catAx>
        <c:axId val="498310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092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staaf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8312352"/>
        <c:axId val="498303336"/>
      </c:barChart>
      <c:valAx>
        <c:axId val="4983033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12352"/>
        <c:crosses val="autoZero"/>
        <c:crossBetween val="between"/>
      </c:valAx>
      <c:catAx>
        <c:axId val="498312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033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staaf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8305688"/>
        <c:axId val="498313920"/>
      </c:barChart>
      <c:valAx>
        <c:axId val="498313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05688"/>
        <c:crosses val="autoZero"/>
        <c:crossBetween val="between"/>
      </c:valAx>
      <c:catAx>
        <c:axId val="498305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83139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staaf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522398936"/>
        <c:axId val="522390704"/>
      </c:barChart>
      <c:valAx>
        <c:axId val="5223907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398936"/>
        <c:crosses val="autoZero"/>
        <c:crossBetween val="between"/>
      </c:valAx>
      <c:catAx>
        <c:axId val="522398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3907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staaf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522389136"/>
        <c:axId val="522397368"/>
      </c:barChart>
      <c:valAx>
        <c:axId val="5223973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389136"/>
        <c:crosses val="autoZero"/>
        <c:crossBetween val="between"/>
      </c:valAx>
      <c:catAx>
        <c:axId val="522389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3973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staaf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522396584"/>
        <c:axId val="522394232"/>
      </c:barChart>
      <c:valAx>
        <c:axId val="5223942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396584"/>
        <c:crosses val="autoZero"/>
        <c:crossBetween val="between"/>
      </c:valAx>
      <c:catAx>
        <c:axId val="522396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3942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staaf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522391880"/>
        <c:axId val="522395800"/>
      </c:barChart>
      <c:valAx>
        <c:axId val="522395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391880"/>
        <c:crosses val="autoZero"/>
        <c:crossBetween val="between"/>
      </c:valAx>
      <c:catAx>
        <c:axId val="522391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3958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kolom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2400896"/>
        <c:axId val="522404032"/>
      </c:barChart>
      <c:catAx>
        <c:axId val="522400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404032"/>
        <c:crosses val="autoZero"/>
        <c:auto val="1"/>
        <c:lblAlgn val="ctr"/>
        <c:lblOffset val="100"/>
        <c:noMultiLvlLbl val="0"/>
      </c:catAx>
      <c:valAx>
        <c:axId val="522404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400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kolom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5638288"/>
        <c:axId val="515646912"/>
      </c:barChart>
      <c:catAx>
        <c:axId val="515638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46912"/>
        <c:crosses val="autoZero"/>
        <c:auto val="1"/>
        <c:lblAlgn val="ctr"/>
        <c:lblOffset val="100"/>
        <c:noMultiLvlLbl val="0"/>
      </c:catAx>
      <c:valAx>
        <c:axId val="515646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38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kolom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2403248"/>
        <c:axId val="522404424"/>
      </c:barChart>
      <c:catAx>
        <c:axId val="52240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404424"/>
        <c:crosses val="autoZero"/>
        <c:auto val="1"/>
        <c:lblAlgn val="ctr"/>
        <c:lblOffset val="100"/>
        <c:noMultiLvlLbl val="0"/>
      </c:catAx>
      <c:valAx>
        <c:axId val="522404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403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kolom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2408736"/>
        <c:axId val="522404816"/>
      </c:barChart>
      <c:catAx>
        <c:axId val="522408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404816"/>
        <c:crosses val="autoZero"/>
        <c:auto val="1"/>
        <c:lblAlgn val="ctr"/>
        <c:lblOffset val="100"/>
        <c:noMultiLvlLbl val="0"/>
      </c:catAx>
      <c:valAx>
        <c:axId val="522404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408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kolom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2405208"/>
        <c:axId val="522407560"/>
      </c:barChart>
      <c:catAx>
        <c:axId val="522405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407560"/>
        <c:crosses val="autoZero"/>
        <c:auto val="1"/>
        <c:lblAlgn val="ctr"/>
        <c:lblOffset val="100"/>
        <c:noMultiLvlLbl val="0"/>
      </c:catAx>
      <c:valAx>
        <c:axId val="522407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405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</a:t>
            </a:r>
            <a:r>
              <a:rPr lang="en-GB" baseline="0"/>
              <a:t> kolom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22411088"/>
        <c:axId val="522415792"/>
      </c:barChart>
      <c:catAx>
        <c:axId val="522411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415792"/>
        <c:crosses val="autoZero"/>
        <c:auto val="1"/>
        <c:lblAlgn val="ctr"/>
        <c:lblOffset val="100"/>
        <c:noMultiLvlLbl val="0"/>
      </c:catAx>
      <c:valAx>
        <c:axId val="522415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411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</a:t>
            </a:r>
            <a:r>
              <a:rPr lang="en-GB" baseline="0"/>
              <a:t> kolom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22418536"/>
        <c:axId val="522418928"/>
      </c:barChart>
      <c:catAx>
        <c:axId val="522418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418928"/>
        <c:crosses val="autoZero"/>
        <c:auto val="1"/>
        <c:lblAlgn val="ctr"/>
        <c:lblOffset val="100"/>
        <c:noMultiLvlLbl val="0"/>
      </c:catAx>
      <c:valAx>
        <c:axId val="52241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418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</a:t>
            </a:r>
            <a:r>
              <a:rPr lang="en-GB" baseline="0"/>
              <a:t> kolom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22419712"/>
        <c:axId val="522413048"/>
      </c:barChart>
      <c:catAx>
        <c:axId val="52241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413048"/>
        <c:crosses val="autoZero"/>
        <c:auto val="1"/>
        <c:lblAlgn val="ctr"/>
        <c:lblOffset val="100"/>
        <c:noMultiLvlLbl val="0"/>
      </c:catAx>
      <c:valAx>
        <c:axId val="522413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2419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</a:t>
            </a:r>
            <a:r>
              <a:rPr lang="en-GB" baseline="0"/>
              <a:t> kolom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23979464"/>
        <c:axId val="523984952"/>
      </c:barChart>
      <c:catAx>
        <c:axId val="523979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84952"/>
        <c:crosses val="autoZero"/>
        <c:auto val="1"/>
        <c:lblAlgn val="ctr"/>
        <c:lblOffset val="100"/>
        <c:noMultiLvlLbl val="0"/>
      </c:catAx>
      <c:valAx>
        <c:axId val="523984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79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kolom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23983384"/>
        <c:axId val="523983776"/>
      </c:barChart>
      <c:catAx>
        <c:axId val="523983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83776"/>
        <c:crosses val="autoZero"/>
        <c:auto val="1"/>
        <c:lblAlgn val="ctr"/>
        <c:lblOffset val="100"/>
        <c:noMultiLvlLbl val="0"/>
      </c:catAx>
      <c:valAx>
        <c:axId val="523983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83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kolom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23987304"/>
        <c:axId val="523989656"/>
      </c:barChart>
      <c:catAx>
        <c:axId val="523987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89656"/>
        <c:crosses val="autoZero"/>
        <c:auto val="1"/>
        <c:lblAlgn val="ctr"/>
        <c:lblOffset val="100"/>
        <c:noMultiLvlLbl val="0"/>
      </c:catAx>
      <c:valAx>
        <c:axId val="523989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87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kolom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23999848"/>
        <c:axId val="523993184"/>
      </c:barChart>
      <c:catAx>
        <c:axId val="523999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93184"/>
        <c:crosses val="autoZero"/>
        <c:auto val="1"/>
        <c:lblAlgn val="ctr"/>
        <c:lblOffset val="100"/>
        <c:noMultiLvlLbl val="0"/>
      </c:catAx>
      <c:valAx>
        <c:axId val="52399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99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</a:t>
            </a:r>
            <a:r>
              <a:rPr lang="en-GB" baseline="0"/>
              <a:t> kolom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15647696"/>
        <c:axId val="515637112"/>
      </c:barChart>
      <c:catAx>
        <c:axId val="515647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37112"/>
        <c:crosses val="autoZero"/>
        <c:auto val="1"/>
        <c:lblAlgn val="ctr"/>
        <c:lblOffset val="100"/>
        <c:noMultiLvlLbl val="0"/>
      </c:catAx>
      <c:valAx>
        <c:axId val="515637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47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kolom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23941832"/>
        <c:axId val="523940264"/>
      </c:barChart>
      <c:catAx>
        <c:axId val="523941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40264"/>
        <c:crosses val="autoZero"/>
        <c:auto val="1"/>
        <c:lblAlgn val="ctr"/>
        <c:lblOffset val="100"/>
        <c:noMultiLvlLbl val="0"/>
      </c:catAx>
      <c:valAx>
        <c:axId val="523940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41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Lijn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941440"/>
        <c:axId val="523954768"/>
      </c:lineChart>
      <c:catAx>
        <c:axId val="52394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54768"/>
        <c:crosses val="autoZero"/>
        <c:auto val="1"/>
        <c:lblAlgn val="ctr"/>
        <c:lblOffset val="100"/>
        <c:noMultiLvlLbl val="0"/>
      </c:catAx>
      <c:valAx>
        <c:axId val="523954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41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Lijn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958688"/>
        <c:axId val="523957120"/>
      </c:lineChart>
      <c:catAx>
        <c:axId val="523958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57120"/>
        <c:crosses val="autoZero"/>
        <c:auto val="1"/>
        <c:lblAlgn val="ctr"/>
        <c:lblOffset val="100"/>
        <c:noMultiLvlLbl val="0"/>
      </c:catAx>
      <c:valAx>
        <c:axId val="523957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58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Lijn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959864"/>
        <c:axId val="523963784"/>
      </c:lineChart>
      <c:catAx>
        <c:axId val="523959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63784"/>
        <c:crosses val="autoZero"/>
        <c:auto val="1"/>
        <c:lblAlgn val="ctr"/>
        <c:lblOffset val="100"/>
        <c:noMultiLvlLbl val="0"/>
      </c:catAx>
      <c:valAx>
        <c:axId val="523963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59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lijn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968096"/>
        <c:axId val="523968488"/>
      </c:lineChart>
      <c:catAx>
        <c:axId val="523968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68488"/>
        <c:crosses val="autoZero"/>
        <c:auto val="1"/>
        <c:lblAlgn val="ctr"/>
        <c:lblOffset val="100"/>
        <c:noMultiLvlLbl val="0"/>
      </c:catAx>
      <c:valAx>
        <c:axId val="523968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68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lijn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969272"/>
        <c:axId val="523969664"/>
      </c:lineChart>
      <c:catAx>
        <c:axId val="523969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69664"/>
        <c:crosses val="autoZero"/>
        <c:auto val="1"/>
        <c:lblAlgn val="ctr"/>
        <c:lblOffset val="100"/>
        <c:noMultiLvlLbl val="0"/>
      </c:catAx>
      <c:valAx>
        <c:axId val="523969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69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lijn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970840"/>
        <c:axId val="523973584"/>
      </c:lineChart>
      <c:catAx>
        <c:axId val="523970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73584"/>
        <c:crosses val="autoZero"/>
        <c:auto val="1"/>
        <c:lblAlgn val="ctr"/>
        <c:lblOffset val="100"/>
        <c:noMultiLvlLbl val="0"/>
      </c:catAx>
      <c:valAx>
        <c:axId val="523973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70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lijn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975936"/>
        <c:axId val="523976720"/>
      </c:lineChart>
      <c:catAx>
        <c:axId val="52397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76720"/>
        <c:crosses val="autoZero"/>
        <c:auto val="1"/>
        <c:lblAlgn val="ctr"/>
        <c:lblOffset val="100"/>
        <c:noMultiLvlLbl val="0"/>
      </c:catAx>
      <c:valAx>
        <c:axId val="523976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23975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lijn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6600440"/>
        <c:axId val="496594952"/>
      </c:lineChart>
      <c:catAx>
        <c:axId val="496600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6594952"/>
        <c:crosses val="autoZero"/>
        <c:auto val="1"/>
        <c:lblAlgn val="ctr"/>
        <c:lblOffset val="100"/>
        <c:noMultiLvlLbl val="0"/>
      </c:catAx>
      <c:valAx>
        <c:axId val="496594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6600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lijn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6601224"/>
        <c:axId val="496592208"/>
      </c:lineChart>
      <c:catAx>
        <c:axId val="496601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6592208"/>
        <c:crosses val="autoZero"/>
        <c:auto val="1"/>
        <c:lblAlgn val="ctr"/>
        <c:lblOffset val="100"/>
        <c:noMultiLvlLbl val="0"/>
      </c:catAx>
      <c:valAx>
        <c:axId val="496592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6601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</a:t>
            </a:r>
            <a:r>
              <a:rPr lang="en-GB" baseline="0"/>
              <a:t> kolom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15647304"/>
        <c:axId val="515635544"/>
      </c:barChart>
      <c:catAx>
        <c:axId val="515647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35544"/>
        <c:crosses val="autoZero"/>
        <c:auto val="1"/>
        <c:lblAlgn val="ctr"/>
        <c:lblOffset val="100"/>
        <c:noMultiLvlLbl val="0"/>
      </c:catAx>
      <c:valAx>
        <c:axId val="515635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47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17-4BCA-AFB8-26953CAEF5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917-4BCA-AFB8-26953CAEF5AD}"/>
              </c:ext>
            </c:extLst>
          </c:dPt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917-4BCA-AFB8-26953CAEF5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917-4BCA-AFB8-26953CAEF5AD}"/>
              </c:ext>
            </c:extLst>
          </c:dPt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917-4BCA-AFB8-26953CAEF5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917-4BCA-AFB8-26953CAEF5AD}"/>
              </c:ext>
            </c:extLst>
          </c:dPt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EF6-49AD-AEB1-A877E9BD0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EF6-49AD-AEB1-A877E9BD0F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EF6-49AD-AEB1-A877E9BD0F4C}"/>
              </c:ext>
            </c:extLst>
          </c:dPt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EF6-49AD-AEB1-A877E9BD0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EF6-49AD-AEB1-A877E9BD0F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EF6-49AD-AEB1-A877E9BD0F4C}"/>
              </c:ext>
            </c:extLst>
          </c:dPt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EF6-49AD-AEB1-A877E9BD0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EF6-49AD-AEB1-A877E9BD0F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EF6-49AD-AEB1-A877E9BD0F4C}"/>
              </c:ext>
            </c:extLst>
          </c:dPt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AF7-43CB-AB93-7E441C25C2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AF7-43CB-AB93-7E441C25C2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AF7-43CB-AB93-7E441C25C2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AF7-43CB-AB93-7E441C25C2F0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AF7-43CB-AB93-7E441C25C2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AF7-43CB-AB93-7E441C25C2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AF7-43CB-AB93-7E441C25C2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AF7-43CB-AB93-7E441C25C2F0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AF7-43CB-AB93-7E441C25C2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AF7-43CB-AB93-7E441C25C2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AF7-43CB-AB93-7E441C25C2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5AF7-43CB-AB93-7E441C25C2F0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 5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959-42C6-8404-A8FDA3E737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959-42C6-8404-A8FDA3E7379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959-42C6-8404-A8FDA3E7379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959-42C6-8404-A8FDA3E7379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959-42C6-8404-A8FDA3E7379C}"/>
              </c:ext>
            </c:extLst>
          </c:dPt>
          <c:cat>
            <c:strRef>
              <c:f>Blad1!$A$2:$A$6</c:f>
              <c:strCache>
                <c:ptCount val="5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  <c:pt idx="4">
                  <c:v>Categorie 5</c:v>
                </c:pt>
              </c:strCache>
            </c:strRef>
          </c:cat>
          <c:val>
            <c:numRef>
              <c:f>Blad1!$B$2:$B$6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959-42C6-8404-A8FDA3E737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959-42C6-8404-A8FDA3E7379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F959-42C6-8404-A8FDA3E7379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F959-42C6-8404-A8FDA3E7379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F959-42C6-8404-A8FDA3E7379C}"/>
              </c:ext>
            </c:extLst>
          </c:dPt>
          <c:cat>
            <c:strRef>
              <c:f>Blad1!$A$2:$A$6</c:f>
              <c:strCache>
                <c:ptCount val="5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  <c:pt idx="4">
                  <c:v>Categorie 5</c:v>
                </c:pt>
              </c:strCache>
            </c:strRef>
          </c:cat>
          <c:val>
            <c:numRef>
              <c:f>Blad1!$C$2:$C$6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F959-42C6-8404-A8FDA3E737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F959-42C6-8404-A8FDA3E7379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F959-42C6-8404-A8FDA3E7379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F959-42C6-8404-A8FDA3E7379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F959-42C6-8404-A8FDA3E7379C}"/>
              </c:ext>
            </c:extLst>
          </c:dPt>
          <c:cat>
            <c:strRef>
              <c:f>Blad1!$A$2:$A$6</c:f>
              <c:strCache>
                <c:ptCount val="5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  <c:pt idx="4">
                  <c:v>Categorie 5</c:v>
                </c:pt>
              </c:strCache>
            </c:strRef>
          </c:cat>
          <c:val>
            <c:numRef>
              <c:f>Blad1!$D$2:$D$6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Cirkel-van-cirkel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ofPieChart>
        <c:ofPieType val="pie"/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ABE-4FE3-86D5-D494F1FE27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ABE-4FE3-86D5-D494F1FE27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ABE-4FE3-86D5-D494F1FE27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ABE-4FE3-86D5-D494F1FE27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ABE-4FE3-86D5-D494F1FE27A6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ABE-4FE3-86D5-D494F1FE27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ABE-4FE3-86D5-D494F1FE27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ABE-4FE3-86D5-D494F1FE27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ABE-4FE3-86D5-D494F1FE27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ABE-4FE3-86D5-D494F1FE27A6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3ABE-4FE3-86D5-D494F1FE27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3ABE-4FE3-86D5-D494F1FE27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3ABE-4FE3-86D5-D494F1FE27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3ABE-4FE3-86D5-D494F1FE27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3ABE-4FE3-86D5-D494F1FE27A6}"/>
              </c:ext>
            </c:extLst>
          </c:dPt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219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staaf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6592992"/>
        <c:axId val="496591816"/>
      </c:barChart>
      <c:valAx>
        <c:axId val="496591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6592992"/>
        <c:crosses val="autoZero"/>
        <c:crossBetween val="between"/>
      </c:valAx>
      <c:catAx>
        <c:axId val="496592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65918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staaf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6598872"/>
        <c:axId val="496595736"/>
      </c:barChart>
      <c:valAx>
        <c:axId val="4965957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6598872"/>
        <c:crosses val="autoZero"/>
        <c:crossBetween val="between"/>
      </c:valAx>
      <c:catAx>
        <c:axId val="496598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65957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staaf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6605928"/>
        <c:axId val="496599656"/>
      </c:barChart>
      <c:valAx>
        <c:axId val="496599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6605928"/>
        <c:crosses val="autoZero"/>
        <c:crossBetween val="between"/>
      </c:valAx>
      <c:catAx>
        <c:axId val="496605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65996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staaf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3297968"/>
        <c:axId val="493295616"/>
      </c:barChart>
      <c:valAx>
        <c:axId val="4932956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3297968"/>
        <c:crosses val="autoZero"/>
        <c:crossBetween val="between"/>
      </c:valAx>
      <c:catAx>
        <c:axId val="493297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32956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staaf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3301104"/>
        <c:axId val="493304240"/>
      </c:barChart>
      <c:valAx>
        <c:axId val="4933042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3301104"/>
        <c:crosses val="autoZero"/>
        <c:crossBetween val="between"/>
      </c:valAx>
      <c:catAx>
        <c:axId val="493301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33042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</a:t>
            </a:r>
            <a:r>
              <a:rPr lang="en-GB" baseline="0"/>
              <a:t> kolom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15642208"/>
        <c:axId val="515638680"/>
      </c:barChart>
      <c:catAx>
        <c:axId val="51564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38680"/>
        <c:crosses val="autoZero"/>
        <c:auto val="1"/>
        <c:lblAlgn val="ctr"/>
        <c:lblOffset val="100"/>
        <c:noMultiLvlLbl val="0"/>
      </c:catAx>
      <c:valAx>
        <c:axId val="515638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42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staaf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3299144"/>
        <c:axId val="493294440"/>
      </c:barChart>
      <c:valAx>
        <c:axId val="493294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3299144"/>
        <c:crosses val="autoZero"/>
        <c:crossBetween val="between"/>
      </c:valAx>
      <c:catAx>
        <c:axId val="493299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3294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staaf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3296008"/>
        <c:axId val="493303848"/>
      </c:barChart>
      <c:valAx>
        <c:axId val="4933038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3296008"/>
        <c:crosses val="autoZero"/>
        <c:crossBetween val="between"/>
      </c:valAx>
      <c:catAx>
        <c:axId val="493296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33038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staaf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3296400"/>
        <c:axId val="493299928"/>
      </c:barChart>
      <c:valAx>
        <c:axId val="4932999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3296400"/>
        <c:crosses val="autoZero"/>
        <c:crossBetween val="between"/>
      </c:valAx>
      <c:catAx>
        <c:axId val="4932964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32999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staaf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493306984"/>
        <c:axId val="493309336"/>
      </c:barChart>
      <c:valAx>
        <c:axId val="4933093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3306984"/>
        <c:crosses val="autoZero"/>
        <c:crossBetween val="between"/>
      </c:valAx>
      <c:catAx>
        <c:axId val="493306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33093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staaf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493307768"/>
        <c:axId val="493306592"/>
      </c:barChart>
      <c:valAx>
        <c:axId val="4933065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3307768"/>
        <c:crosses val="autoZero"/>
        <c:crossBetween val="between"/>
      </c:valAx>
      <c:catAx>
        <c:axId val="493307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33065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staaf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491999952"/>
        <c:axId val="492006616"/>
      </c:barChart>
      <c:valAx>
        <c:axId val="4920066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1999952"/>
        <c:crosses val="autoZero"/>
        <c:crossBetween val="between"/>
      </c:valAx>
      <c:catAx>
        <c:axId val="491999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20066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staaf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491996816"/>
        <c:axId val="492002696"/>
      </c:barChart>
      <c:valAx>
        <c:axId val="492002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1996816"/>
        <c:crosses val="autoZero"/>
        <c:crossBetween val="between"/>
      </c:valAx>
      <c:catAx>
        <c:axId val="491996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20026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kolom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2005440"/>
        <c:axId val="492003872"/>
      </c:barChart>
      <c:catAx>
        <c:axId val="49200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2003872"/>
        <c:crosses val="autoZero"/>
        <c:auto val="1"/>
        <c:lblAlgn val="ctr"/>
        <c:lblOffset val="100"/>
        <c:noMultiLvlLbl val="0"/>
      </c:catAx>
      <c:valAx>
        <c:axId val="492003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2005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kolom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2006224"/>
        <c:axId val="492007008"/>
      </c:barChart>
      <c:catAx>
        <c:axId val="492006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2007008"/>
        <c:crosses val="autoZero"/>
        <c:auto val="1"/>
        <c:lblAlgn val="ctr"/>
        <c:lblOffset val="100"/>
        <c:noMultiLvlLbl val="0"/>
      </c:catAx>
      <c:valAx>
        <c:axId val="492007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2006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kolom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2007792"/>
        <c:axId val="492009752"/>
      </c:barChart>
      <c:catAx>
        <c:axId val="49200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2009752"/>
        <c:crosses val="autoZero"/>
        <c:auto val="1"/>
        <c:lblAlgn val="ctr"/>
        <c:lblOffset val="100"/>
        <c:noMultiLvlLbl val="0"/>
      </c:catAx>
      <c:valAx>
        <c:axId val="492009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2007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</a:t>
            </a:r>
            <a:r>
              <a:rPr lang="en-GB" baseline="0"/>
              <a:t> kolom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15637896"/>
        <c:axId val="515645344"/>
      </c:barChart>
      <c:catAx>
        <c:axId val="515637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45344"/>
        <c:crosses val="autoZero"/>
        <c:auto val="1"/>
        <c:lblAlgn val="ctr"/>
        <c:lblOffset val="100"/>
        <c:noMultiLvlLbl val="0"/>
      </c:catAx>
      <c:valAx>
        <c:axId val="51564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37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Gegroepeerde kolom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2008968"/>
        <c:axId val="412304320"/>
      </c:barChart>
      <c:catAx>
        <c:axId val="492008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2304320"/>
        <c:crosses val="autoZero"/>
        <c:auto val="1"/>
        <c:lblAlgn val="ctr"/>
        <c:lblOffset val="100"/>
        <c:noMultiLvlLbl val="0"/>
      </c:catAx>
      <c:valAx>
        <c:axId val="412304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2008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</a:t>
            </a:r>
            <a:r>
              <a:rPr lang="en-GB" baseline="0"/>
              <a:t> kolom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12303144"/>
        <c:axId val="412305496"/>
      </c:barChart>
      <c:catAx>
        <c:axId val="412303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2305496"/>
        <c:crosses val="autoZero"/>
        <c:auto val="1"/>
        <c:lblAlgn val="ctr"/>
        <c:lblOffset val="100"/>
        <c:noMultiLvlLbl val="0"/>
      </c:catAx>
      <c:valAx>
        <c:axId val="412305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2303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</a:t>
            </a:r>
            <a:r>
              <a:rPr lang="en-GB" baseline="0"/>
              <a:t> kolom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12300792"/>
        <c:axId val="412297656"/>
      </c:barChart>
      <c:catAx>
        <c:axId val="412300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2297656"/>
        <c:crosses val="autoZero"/>
        <c:auto val="1"/>
        <c:lblAlgn val="ctr"/>
        <c:lblOffset val="100"/>
        <c:noMultiLvlLbl val="0"/>
      </c:catAx>
      <c:valAx>
        <c:axId val="412297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2300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</a:t>
            </a:r>
            <a:r>
              <a:rPr lang="en-GB" baseline="0"/>
              <a:t> kolom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12290992"/>
        <c:axId val="412298048"/>
      </c:barChart>
      <c:catAx>
        <c:axId val="412290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2298048"/>
        <c:crosses val="autoZero"/>
        <c:auto val="1"/>
        <c:lblAlgn val="ctr"/>
        <c:lblOffset val="100"/>
        <c:noMultiLvlLbl val="0"/>
      </c:catAx>
      <c:valAx>
        <c:axId val="412298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2290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</a:t>
            </a:r>
            <a:r>
              <a:rPr lang="en-GB" baseline="0"/>
              <a:t> kolom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12301184"/>
        <c:axId val="412298440"/>
      </c:barChart>
      <c:catAx>
        <c:axId val="41230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2298440"/>
        <c:crosses val="autoZero"/>
        <c:auto val="1"/>
        <c:lblAlgn val="ctr"/>
        <c:lblOffset val="100"/>
        <c:noMultiLvlLbl val="0"/>
      </c:catAx>
      <c:valAx>
        <c:axId val="412298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2301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8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kolom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12293344"/>
        <c:axId val="412294520"/>
      </c:barChart>
      <c:catAx>
        <c:axId val="412293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2294520"/>
        <c:crosses val="autoZero"/>
        <c:auto val="1"/>
        <c:lblAlgn val="ctr"/>
        <c:lblOffset val="100"/>
        <c:noMultiLvlLbl val="0"/>
      </c:catAx>
      <c:valAx>
        <c:axId val="412294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2293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8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kolom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95086408"/>
        <c:axId val="495083272"/>
      </c:barChart>
      <c:catAx>
        <c:axId val="495086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5083272"/>
        <c:crosses val="autoZero"/>
        <c:auto val="1"/>
        <c:lblAlgn val="ctr"/>
        <c:lblOffset val="100"/>
        <c:noMultiLvlLbl val="0"/>
      </c:catAx>
      <c:valAx>
        <c:axId val="495083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5086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8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kolom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95077784"/>
        <c:axId val="495078960"/>
      </c:barChart>
      <c:catAx>
        <c:axId val="495077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5078960"/>
        <c:crosses val="autoZero"/>
        <c:auto val="1"/>
        <c:lblAlgn val="ctr"/>
        <c:lblOffset val="100"/>
        <c:noMultiLvlLbl val="0"/>
      </c:catAx>
      <c:valAx>
        <c:axId val="49507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5077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8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kolom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95073472"/>
        <c:axId val="495074256"/>
      </c:barChart>
      <c:catAx>
        <c:axId val="495073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5074256"/>
        <c:crosses val="autoZero"/>
        <c:auto val="1"/>
        <c:lblAlgn val="ctr"/>
        <c:lblOffset val="100"/>
        <c:noMultiLvlLbl val="0"/>
      </c:catAx>
      <c:valAx>
        <c:axId val="495074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5073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8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Lijn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5075824"/>
        <c:axId val="495074648"/>
      </c:lineChart>
      <c:catAx>
        <c:axId val="49507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5074648"/>
        <c:crosses val="autoZero"/>
        <c:auto val="1"/>
        <c:lblAlgn val="ctr"/>
        <c:lblOffset val="100"/>
        <c:noMultiLvlLbl val="0"/>
      </c:catAx>
      <c:valAx>
        <c:axId val="495074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5075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kolom 1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</c:f>
              <c:strCache>
                <c:ptCount val="1"/>
                <c:pt idx="0">
                  <c:v>Categorie 1</c:v>
                </c:pt>
              </c:strCache>
            </c:strRef>
          </c:cat>
          <c:val>
            <c:numRef>
              <c:f>Blad1!$D$2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15639072"/>
        <c:axId val="515642992"/>
      </c:barChart>
      <c:catAx>
        <c:axId val="515639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42992"/>
        <c:crosses val="autoZero"/>
        <c:auto val="1"/>
        <c:lblAlgn val="ctr"/>
        <c:lblOffset val="100"/>
        <c:noMultiLvlLbl val="0"/>
      </c:catAx>
      <c:valAx>
        <c:axId val="515642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515639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9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Lijn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5076216"/>
        <c:axId val="495077392"/>
      </c:lineChart>
      <c:catAx>
        <c:axId val="495076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5077392"/>
        <c:crosses val="autoZero"/>
        <c:auto val="1"/>
        <c:lblAlgn val="ctr"/>
        <c:lblOffset val="100"/>
        <c:noMultiLvlLbl val="0"/>
      </c:catAx>
      <c:valAx>
        <c:axId val="49507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95076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9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Lijn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4242928"/>
        <c:axId val="414243320"/>
      </c:lineChart>
      <c:catAx>
        <c:axId val="41424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4243320"/>
        <c:crosses val="autoZero"/>
        <c:auto val="1"/>
        <c:lblAlgn val="ctr"/>
        <c:lblOffset val="100"/>
        <c:noMultiLvlLbl val="0"/>
      </c:catAx>
      <c:valAx>
        <c:axId val="414243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4242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9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lijn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4241752"/>
        <c:axId val="414231952"/>
      </c:lineChart>
      <c:catAx>
        <c:axId val="414241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4231952"/>
        <c:crosses val="autoZero"/>
        <c:auto val="1"/>
        <c:lblAlgn val="ctr"/>
        <c:lblOffset val="100"/>
        <c:noMultiLvlLbl val="0"/>
      </c:catAx>
      <c:valAx>
        <c:axId val="414231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414241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9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lijn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7443112"/>
        <c:axId val="786005336"/>
      </c:lineChart>
      <c:catAx>
        <c:axId val="277443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05336"/>
        <c:crosses val="autoZero"/>
        <c:auto val="1"/>
        <c:lblAlgn val="ctr"/>
        <c:lblOffset val="100"/>
        <c:noMultiLvlLbl val="0"/>
      </c:catAx>
      <c:valAx>
        <c:axId val="786005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277443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9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Gestapelde lijn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6010432"/>
        <c:axId val="786002984"/>
      </c:lineChart>
      <c:catAx>
        <c:axId val="78601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02984"/>
        <c:crosses val="autoZero"/>
        <c:auto val="1"/>
        <c:lblAlgn val="ctr"/>
        <c:lblOffset val="100"/>
        <c:noMultiLvlLbl val="0"/>
      </c:catAx>
      <c:valAx>
        <c:axId val="786002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10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9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lijn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6004552"/>
        <c:axId val="785999064"/>
      </c:lineChart>
      <c:catAx>
        <c:axId val="786004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5999064"/>
        <c:crosses val="autoZero"/>
        <c:auto val="1"/>
        <c:lblAlgn val="ctr"/>
        <c:lblOffset val="100"/>
        <c:noMultiLvlLbl val="0"/>
      </c:catAx>
      <c:valAx>
        <c:axId val="785999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04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9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lijn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6003768"/>
        <c:axId val="785999848"/>
      </c:lineChart>
      <c:catAx>
        <c:axId val="786003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5999848"/>
        <c:crosses val="autoZero"/>
        <c:auto val="1"/>
        <c:lblAlgn val="ctr"/>
        <c:lblOffset val="100"/>
        <c:noMultiLvlLbl val="0"/>
      </c:catAx>
      <c:valAx>
        <c:axId val="785999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03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9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100% gestapelde lijn 4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lineChart>
        <c:grouping val="percent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6004160"/>
        <c:axId val="786006512"/>
      </c:lineChart>
      <c:catAx>
        <c:axId val="786004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06512"/>
        <c:crosses val="autoZero"/>
        <c:auto val="1"/>
        <c:lblAlgn val="ctr"/>
        <c:lblOffset val="100"/>
        <c:noMultiLvlLbl val="0"/>
      </c:catAx>
      <c:valAx>
        <c:axId val="786006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786004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9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 2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17-4BCA-AFB8-26953CAEF5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917-4BCA-AFB8-26953CAEF5AD}"/>
              </c:ext>
            </c:extLst>
          </c:dPt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917-4BCA-AFB8-26953CAEF5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917-4BCA-AFB8-26953CAEF5AD}"/>
              </c:ext>
            </c:extLst>
          </c:dPt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917-4BCA-AFB8-26953CAEF5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917-4BCA-AFB8-26953CAEF5AD}"/>
              </c:ext>
            </c:extLst>
          </c:dPt>
          <c:cat>
            <c:strRef>
              <c:f>Blad1!$A$2:$A$3</c:f>
              <c:strCache>
                <c:ptCount val="2"/>
                <c:pt idx="0">
                  <c:v>Categorie 1</c:v>
                </c:pt>
                <c:pt idx="1">
                  <c:v>Categorie 2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9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Cirkel 3 cat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EF6-49AD-AEB1-A877E9BD0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EF6-49AD-AEB1-A877E9BD0F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EF6-49AD-AEB1-A877E9BD0F4C}"/>
              </c:ext>
            </c:extLst>
          </c:dPt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3-4952-8680-60B3CE823CC5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EF6-49AD-AEB1-A877E9BD0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EF6-49AD-AEB1-A877E9BD0F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EF6-49AD-AEB1-A877E9BD0F4C}"/>
              </c:ext>
            </c:extLst>
          </c:dPt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3-4952-8680-60B3CE823CC5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EF6-49AD-AEB1-A877E9BD0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EF6-49AD-AEB1-A877E9BD0F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EF6-49AD-AEB1-A877E9BD0F4C}"/>
              </c:ext>
            </c:extLst>
          </c:dPt>
          <c:cat>
            <c:strRef>
              <c:f>Blad1!$A$2:$A$4</c:f>
              <c:strCache>
                <c:ptCount val="3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73-4952-8680-60B3CE823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Blad1!$A$2:$A$3</cx:f>
        <cx:lvl ptCount="2">
          <cx:pt idx="0">Categorie 1</cx:pt>
          <cx:pt idx="1">Categorie 2</cx:pt>
        </cx:lvl>
      </cx:strDim>
      <cx:numDim type="size">
        <cx:f>Blad1!$B$2:$B$3</cx:f>
        <cx:lvl ptCount="2" formatCode="Standaard">
          <cx:pt idx="0">4.2999999999999998</cx:pt>
          <cx:pt idx="1">2.5</cx:pt>
        </cx:lvl>
      </cx:numDim>
    </cx:data>
    <cx:data id="1">
      <cx:strDim type="cat">
        <cx:f>Blad1!$A$2:$A$3</cx:f>
        <cx:lvl ptCount="2">
          <cx:pt idx="0">Categorie 1</cx:pt>
          <cx:pt idx="1">Categorie 2</cx:pt>
        </cx:lvl>
      </cx:strDim>
      <cx:numDim type="size">
        <cx:f>Blad1!$C$2:$C$3</cx:f>
        <cx:lvl ptCount="2" formatCode="Standaard">
          <cx:pt idx="0">2.3999999999999999</cx:pt>
          <cx:pt idx="1">4.4000000000000004</cx:pt>
        </cx:lvl>
      </cx:numDim>
    </cx:data>
    <cx:data id="2">
      <cx:strDim type="cat">
        <cx:f>Blad1!$A$2:$A$3</cx:f>
        <cx:lvl ptCount="2">
          <cx:pt idx="0">Categorie 1</cx:pt>
          <cx:pt idx="1">Categorie 2</cx:pt>
        </cx:lvl>
      </cx:strDim>
      <cx:numDim type="size">
        <cx:f>Blad1!$D$2:$D$3</cx:f>
        <cx:lvl ptCount="2" formatCode="Standaard">
          <cx:pt idx="0">2</cx:pt>
          <cx:pt idx="1">2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nl-BE" sz="1862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Zonnestraal 2 </a:t>
            </a:r>
            <a:r>
              <a:rPr kumimoji="0" lang="nl-BE" sz="1862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cat</a:t>
            </a:r>
            <a:endParaRPr kumimoji="0" lang="nl-BE" sz="1862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Franklin Gothic Book" panose="020B0503020102020204"/>
            </a:endParaRPr>
          </a:p>
        </cx:rich>
      </cx:tx>
    </cx:title>
    <cx:plotArea>
      <cx:plotAreaRegion>
        <cx:series layoutId="sunburst" uniqueId="{799E8459-357D-4CC8-8EB2-1F21F94C3BD4}" formatIdx="0">
          <cx:tx>
            <cx:txData>
              <cx:f>Blad1!$B$1</cx:f>
              <cx:v>Reeks 1</cx:v>
            </cx:txData>
          </cx:tx>
          <cx:dataId val="0"/>
        </cx:series>
        <cx:series layoutId="sunburst" hidden="1" uniqueId="{7EB5083B-7610-462D-9C32-6FB2EDDDBA28}" formatIdx="1">
          <cx:tx>
            <cx:txData>
              <cx:f>Blad1!$C$1</cx:f>
              <cx:v>Reeks 2</cx:v>
            </cx:txData>
          </cx:tx>
          <cx:dataId val="1"/>
        </cx:series>
        <cx:series layoutId="sunburst" hidden="1" uniqueId="{487C220B-3C25-4A18-93C3-CB6E04C74CA3}" formatIdx="2">
          <cx:tx>
            <cx:txData>
              <cx:f>Blad1!$D$1</cx:f>
              <cx:v>Reeks 3</cx:v>
            </cx:txData>
          </cx:tx>
          <cx:dataId val="2"/>
        </cx:series>
      </cx:plotAreaRegion>
    </cx:plotArea>
    <cx:legend pos="t" align="ctr" overlay="0"/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Blad1!$A$2:$A$4</cx:f>
        <cx:lvl ptCount="3">
          <cx:pt idx="0">Categorie 1</cx:pt>
          <cx:pt idx="1">Categorie 2</cx:pt>
          <cx:pt idx="2">Categorie 3</cx:pt>
        </cx:lvl>
      </cx:strDim>
      <cx:numDim type="size">
        <cx:f>Blad1!$B$2:$B$4</cx:f>
        <cx:lvl ptCount="3" formatCode="Standaard">
          <cx:pt idx="0">4.2999999999999998</cx:pt>
          <cx:pt idx="1">2.5</cx:pt>
          <cx:pt idx="2">3.5</cx:pt>
        </cx:lvl>
      </cx:numDim>
    </cx:data>
    <cx:data id="1">
      <cx:strDim type="cat">
        <cx:f>Blad1!$A$2:$A$4</cx:f>
        <cx:lvl ptCount="3">
          <cx:pt idx="0">Categorie 1</cx:pt>
          <cx:pt idx="1">Categorie 2</cx:pt>
          <cx:pt idx="2">Categorie 3</cx:pt>
        </cx:lvl>
      </cx:strDim>
      <cx:numDim type="size">
        <cx:f>Blad1!$C$2:$C$4</cx:f>
        <cx:lvl ptCount="3" formatCode="Standaard">
          <cx:pt idx="0">2.3999999999999999</cx:pt>
          <cx:pt idx="1">4.4000000000000004</cx:pt>
          <cx:pt idx="2">1.8</cx:pt>
        </cx:lvl>
      </cx:numDim>
    </cx:data>
    <cx:data id="2">
      <cx:strDim type="cat">
        <cx:f>Blad1!$A$2:$A$4</cx:f>
        <cx:lvl ptCount="3">
          <cx:pt idx="0">Categorie 1</cx:pt>
          <cx:pt idx="1">Categorie 2</cx:pt>
          <cx:pt idx="2">Categorie 3</cx:pt>
        </cx:lvl>
      </cx:strDim>
      <cx:numDim type="size">
        <cx:f>Blad1!$D$2:$D$4</cx:f>
        <cx:lvl ptCount="3" formatCode="Standaard">
          <cx:pt idx="0">2</cx:pt>
          <cx:pt idx="1">2</cx:pt>
          <cx:pt idx="2">3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nl-BE" sz="1862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Zonnestraal 3 </a:t>
            </a:r>
            <a:r>
              <a:rPr kumimoji="0" lang="nl-BE" sz="1862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cat</a:t>
            </a:r>
            <a:endParaRPr kumimoji="0" lang="nl-BE" sz="1862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Franklin Gothic Book" panose="020B0503020102020204"/>
            </a:endParaRPr>
          </a:p>
        </cx:rich>
      </cx:tx>
    </cx:title>
    <cx:plotArea>
      <cx:plotAreaRegion>
        <cx:series layoutId="sunburst" uniqueId="{799E8459-357D-4CC8-8EB2-1F21F94C3BD4}" formatIdx="0">
          <cx:tx>
            <cx:txData>
              <cx:f>Blad1!$B$1</cx:f>
              <cx:v>Reeks 1</cx:v>
            </cx:txData>
          </cx:tx>
          <cx:dataId val="0"/>
        </cx:series>
        <cx:series layoutId="sunburst" hidden="1" uniqueId="{7EB5083B-7610-462D-9C32-6FB2EDDDBA28}" formatIdx="1">
          <cx:tx>
            <cx:txData>
              <cx:f>Blad1!$C$1</cx:f>
              <cx:v>Reeks 2</cx:v>
            </cx:txData>
          </cx:tx>
          <cx:dataId val="1"/>
        </cx:series>
        <cx:series layoutId="sunburst" hidden="1" uniqueId="{487C220B-3C25-4A18-93C3-CB6E04C74CA3}" formatIdx="2">
          <cx:tx>
            <cx:txData>
              <cx:f>Blad1!$D$1</cx:f>
              <cx:v>Reeks 3</cx:v>
            </cx:txData>
          </cx:tx>
          <cx:dataId val="2"/>
        </cx:series>
      </cx:plotAreaRegion>
    </cx:plotArea>
    <cx:legend pos="t" align="ctr" overlay="0"/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Blad1!$A$2:$A$5</cx:f>
        <cx:lvl ptCount="4">
          <cx:pt idx="0">Categorie 1</cx:pt>
          <cx:pt idx="1">Categorie 2</cx:pt>
          <cx:pt idx="2">Categorie 3</cx:pt>
          <cx:pt idx="3">Categorie 4</cx:pt>
        </cx:lvl>
      </cx:strDim>
      <cx:numDim type="size">
        <cx:f>Blad1!$B$2:$B$5</cx:f>
        <cx:lvl ptCount="4" formatCode="Standaard">
          <cx:pt idx="0">4.2999999999999998</cx:pt>
          <cx:pt idx="1">2.5</cx:pt>
          <cx:pt idx="2">3.5</cx:pt>
          <cx:pt idx="3">4.5</cx:pt>
        </cx:lvl>
      </cx:numDim>
    </cx:data>
    <cx:data id="1">
      <cx:strDim type="cat">
        <cx:f>Blad1!$A$2:$A$5</cx:f>
        <cx:lvl ptCount="4">
          <cx:pt idx="0">Categorie 1</cx:pt>
          <cx:pt idx="1">Categorie 2</cx:pt>
          <cx:pt idx="2">Categorie 3</cx:pt>
          <cx:pt idx="3">Categorie 4</cx:pt>
        </cx:lvl>
      </cx:strDim>
      <cx:numDim type="size">
        <cx:f>Blad1!$C$2:$C$5</cx:f>
        <cx:lvl ptCount="4" formatCode="Standaard">
          <cx:pt idx="0">2.3999999999999999</cx:pt>
          <cx:pt idx="1">4.4000000000000004</cx:pt>
          <cx:pt idx="2">1.8</cx:pt>
          <cx:pt idx="3">2.7999999999999998</cx:pt>
        </cx:lvl>
      </cx:numDim>
    </cx:data>
    <cx:data id="2">
      <cx:strDim type="cat">
        <cx:f>Blad1!$A$2:$A$5</cx:f>
        <cx:lvl ptCount="4">
          <cx:pt idx="0">Categorie 1</cx:pt>
          <cx:pt idx="1">Categorie 2</cx:pt>
          <cx:pt idx="2">Categorie 3</cx:pt>
          <cx:pt idx="3">Categorie 4</cx:pt>
        </cx:lvl>
      </cx:strDim>
      <cx:numDim type="size">
        <cx:f>Blad1!$D$2:$D$5</cx:f>
        <cx:lvl ptCount="4" formatCode="Standaard">
          <cx:pt idx="0">2</cx:pt>
          <cx:pt idx="1">2</cx:pt>
          <cx:pt idx="2">3</cx:pt>
          <cx:pt idx="3">5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nl-BE" sz="1862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Zonnestraal 4 </a:t>
            </a:r>
            <a:r>
              <a:rPr kumimoji="0" lang="nl-BE" sz="1862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cat</a:t>
            </a:r>
            <a:endParaRPr kumimoji="0" lang="nl-BE" sz="1862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Franklin Gothic Book" panose="020B0503020102020204"/>
            </a:endParaRPr>
          </a:p>
        </cx:rich>
      </cx:tx>
    </cx:title>
    <cx:plotArea>
      <cx:plotAreaRegion>
        <cx:series layoutId="sunburst" uniqueId="{799E8459-357D-4CC8-8EB2-1F21F94C3BD4}" formatIdx="0">
          <cx:tx>
            <cx:txData>
              <cx:f>Blad1!$B$1</cx:f>
              <cx:v>Reeks 1</cx:v>
            </cx:txData>
          </cx:tx>
          <cx:dataId val="0"/>
        </cx:series>
        <cx:series layoutId="sunburst" hidden="1" uniqueId="{7EB5083B-7610-462D-9C32-6FB2EDDDBA28}" formatIdx="1">
          <cx:tx>
            <cx:txData>
              <cx:f>Blad1!$C$1</cx:f>
              <cx:v>Reeks 2</cx:v>
            </cx:txData>
          </cx:tx>
          <cx:dataId val="1"/>
        </cx:series>
        <cx:series layoutId="sunburst" hidden="1" uniqueId="{487C220B-3C25-4A18-93C3-CB6E04C74CA3}" formatIdx="2">
          <cx:tx>
            <cx:txData>
              <cx:f>Blad1!$D$1</cx:f>
              <cx:v>Reeks 3</cx:v>
            </cx:txData>
          </cx:tx>
          <cx:dataId val="2"/>
        </cx:series>
      </cx:plotAreaRegion>
    </cx:plotArea>
    <cx:legend pos="t" align="ctr" overlay="0"/>
  </cx:chart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Blad1!$A$2:$A$3</cx:f>
        <cx:lvl ptCount="2">
          <cx:pt idx="0">Categorie 1</cx:pt>
          <cx:pt idx="1">Categorie 2</cx:pt>
        </cx:lvl>
      </cx:strDim>
      <cx:numDim type="size">
        <cx:f>Blad1!$B$2:$B$3</cx:f>
        <cx:lvl ptCount="2" formatCode="Standaard">
          <cx:pt idx="0">4.2999999999999998</cx:pt>
          <cx:pt idx="1">2.5</cx:pt>
        </cx:lvl>
      </cx:numDim>
    </cx:data>
    <cx:data id="1">
      <cx:strDim type="cat">
        <cx:f>Blad1!$A$2:$A$3</cx:f>
        <cx:lvl ptCount="2">
          <cx:pt idx="0">Categorie 1</cx:pt>
          <cx:pt idx="1">Categorie 2</cx:pt>
        </cx:lvl>
      </cx:strDim>
      <cx:numDim type="size">
        <cx:f>Blad1!$C$2:$C$3</cx:f>
        <cx:lvl ptCount="2" formatCode="Standaard">
          <cx:pt idx="0">2.3999999999999999</cx:pt>
          <cx:pt idx="1">4.4000000000000004</cx:pt>
        </cx:lvl>
      </cx:numDim>
    </cx:data>
    <cx:data id="2">
      <cx:strDim type="cat">
        <cx:f>Blad1!$A$2:$A$3</cx:f>
        <cx:lvl ptCount="2">
          <cx:pt idx="0">Categorie 1</cx:pt>
          <cx:pt idx="1">Categorie 2</cx:pt>
        </cx:lvl>
      </cx:strDim>
      <cx:numDim type="size">
        <cx:f>Blad1!$D$2:$D$3</cx:f>
        <cx:lvl ptCount="2" formatCode="Standaard">
          <cx:pt idx="0">2</cx:pt>
          <cx:pt idx="1">2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nl-BE" sz="1862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Zonnestraal 2 </a:t>
            </a:r>
            <a:r>
              <a:rPr kumimoji="0" lang="nl-BE" sz="1862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cat</a:t>
            </a:r>
            <a:endParaRPr kumimoji="0" lang="nl-BE" sz="1862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Franklin Gothic Book" panose="020B0503020102020204"/>
            </a:endParaRPr>
          </a:p>
        </cx:rich>
      </cx:tx>
    </cx:title>
    <cx:plotArea>
      <cx:plotAreaRegion>
        <cx:series layoutId="sunburst" uniqueId="{799E8459-357D-4CC8-8EB2-1F21F94C3BD4}" formatIdx="0">
          <cx:tx>
            <cx:txData>
              <cx:f>Blad1!$B$1</cx:f>
              <cx:v>Reeks 1</cx:v>
            </cx:txData>
          </cx:tx>
          <cx:dataId val="0"/>
        </cx:series>
        <cx:series layoutId="sunburst" hidden="1" uniqueId="{7EB5083B-7610-462D-9C32-6FB2EDDDBA28}" formatIdx="1">
          <cx:tx>
            <cx:txData>
              <cx:f>Blad1!$C$1</cx:f>
              <cx:v>Reeks 2</cx:v>
            </cx:txData>
          </cx:tx>
          <cx:dataId val="1"/>
        </cx:series>
        <cx:series layoutId="sunburst" hidden="1" uniqueId="{487C220B-3C25-4A18-93C3-CB6E04C74CA3}" formatIdx="2">
          <cx:tx>
            <cx:txData>
              <cx:f>Blad1!$D$1</cx:f>
              <cx:v>Reeks 3</cx:v>
            </cx:txData>
          </cx:tx>
          <cx:dataId val="2"/>
        </cx:series>
      </cx:plotAreaRegion>
    </cx:plotArea>
    <cx:legend pos="t" align="ctr" overlay="0"/>
  </cx:chart>
</cx:chartSpace>
</file>

<file path=ppt/charts/chartEx5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Blad1!$A$2:$A$4</cx:f>
        <cx:lvl ptCount="3">
          <cx:pt idx="0">Categorie 1</cx:pt>
          <cx:pt idx="1">Categorie 2</cx:pt>
          <cx:pt idx="2">Categorie 3</cx:pt>
        </cx:lvl>
      </cx:strDim>
      <cx:numDim type="size">
        <cx:f>Blad1!$B$2:$B$4</cx:f>
        <cx:lvl ptCount="3" formatCode="Standaard">
          <cx:pt idx="0">4.2999999999999998</cx:pt>
          <cx:pt idx="1">2.5</cx:pt>
          <cx:pt idx="2">3.5</cx:pt>
        </cx:lvl>
      </cx:numDim>
    </cx:data>
    <cx:data id="1">
      <cx:strDim type="cat">
        <cx:f>Blad1!$A$2:$A$4</cx:f>
        <cx:lvl ptCount="3">
          <cx:pt idx="0">Categorie 1</cx:pt>
          <cx:pt idx="1">Categorie 2</cx:pt>
          <cx:pt idx="2">Categorie 3</cx:pt>
        </cx:lvl>
      </cx:strDim>
      <cx:numDim type="size">
        <cx:f>Blad1!$C$2:$C$4</cx:f>
        <cx:lvl ptCount="3" formatCode="Standaard">
          <cx:pt idx="0">2.3999999999999999</cx:pt>
          <cx:pt idx="1">4.4000000000000004</cx:pt>
          <cx:pt idx="2">1.8</cx:pt>
        </cx:lvl>
      </cx:numDim>
    </cx:data>
    <cx:data id="2">
      <cx:strDim type="cat">
        <cx:f>Blad1!$A$2:$A$4</cx:f>
        <cx:lvl ptCount="3">
          <cx:pt idx="0">Categorie 1</cx:pt>
          <cx:pt idx="1">Categorie 2</cx:pt>
          <cx:pt idx="2">Categorie 3</cx:pt>
        </cx:lvl>
      </cx:strDim>
      <cx:numDim type="size">
        <cx:f>Blad1!$D$2:$D$4</cx:f>
        <cx:lvl ptCount="3" formatCode="Standaard">
          <cx:pt idx="0">2</cx:pt>
          <cx:pt idx="1">2</cx:pt>
          <cx:pt idx="2">3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nl-BE" sz="1862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Zonnestraal 3 </a:t>
            </a:r>
            <a:r>
              <a:rPr kumimoji="0" lang="nl-BE" sz="1862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cat</a:t>
            </a:r>
            <a:endParaRPr kumimoji="0" lang="nl-BE" sz="1862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Franklin Gothic Book" panose="020B0503020102020204"/>
            </a:endParaRPr>
          </a:p>
        </cx:rich>
      </cx:tx>
    </cx:title>
    <cx:plotArea>
      <cx:plotAreaRegion>
        <cx:series layoutId="sunburst" uniqueId="{799E8459-357D-4CC8-8EB2-1F21F94C3BD4}" formatIdx="0">
          <cx:tx>
            <cx:txData>
              <cx:f>Blad1!$B$1</cx:f>
              <cx:v>Reeks 1</cx:v>
            </cx:txData>
          </cx:tx>
          <cx:dataId val="0"/>
        </cx:series>
        <cx:series layoutId="sunburst" hidden="1" uniqueId="{7EB5083B-7610-462D-9C32-6FB2EDDDBA28}" formatIdx="1">
          <cx:tx>
            <cx:txData>
              <cx:f>Blad1!$C$1</cx:f>
              <cx:v>Reeks 2</cx:v>
            </cx:txData>
          </cx:tx>
          <cx:dataId val="1"/>
        </cx:series>
        <cx:series layoutId="sunburst" hidden="1" uniqueId="{487C220B-3C25-4A18-93C3-CB6E04C74CA3}" formatIdx="2">
          <cx:tx>
            <cx:txData>
              <cx:f>Blad1!$D$1</cx:f>
              <cx:v>Reeks 3</cx:v>
            </cx:txData>
          </cx:tx>
          <cx:dataId val="2"/>
        </cx:series>
      </cx:plotAreaRegion>
    </cx:plotArea>
    <cx:legend pos="t" align="ctr" overlay="0"/>
  </cx:chart>
</cx:chartSpace>
</file>

<file path=ppt/charts/chartEx6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Blad1!$A$2:$A$5</cx:f>
        <cx:lvl ptCount="4">
          <cx:pt idx="0">Categorie 1</cx:pt>
          <cx:pt idx="1">Categorie 2</cx:pt>
          <cx:pt idx="2">Categorie 3</cx:pt>
          <cx:pt idx="3">Categorie 4</cx:pt>
        </cx:lvl>
      </cx:strDim>
      <cx:numDim type="size">
        <cx:f>Blad1!$B$2:$B$5</cx:f>
        <cx:lvl ptCount="4" formatCode="Standaard">
          <cx:pt idx="0">4.2999999999999998</cx:pt>
          <cx:pt idx="1">2.5</cx:pt>
          <cx:pt idx="2">3.5</cx:pt>
          <cx:pt idx="3">4.5</cx:pt>
        </cx:lvl>
      </cx:numDim>
    </cx:data>
    <cx:data id="1">
      <cx:strDim type="cat">
        <cx:f>Blad1!$A$2:$A$5</cx:f>
        <cx:lvl ptCount="4">
          <cx:pt idx="0">Categorie 1</cx:pt>
          <cx:pt idx="1">Categorie 2</cx:pt>
          <cx:pt idx="2">Categorie 3</cx:pt>
          <cx:pt idx="3">Categorie 4</cx:pt>
        </cx:lvl>
      </cx:strDim>
      <cx:numDim type="size">
        <cx:f>Blad1!$C$2:$C$5</cx:f>
        <cx:lvl ptCount="4" formatCode="Standaard">
          <cx:pt idx="0">2.3999999999999999</cx:pt>
          <cx:pt idx="1">4.4000000000000004</cx:pt>
          <cx:pt idx="2">1.8</cx:pt>
          <cx:pt idx="3">2.7999999999999998</cx:pt>
        </cx:lvl>
      </cx:numDim>
    </cx:data>
    <cx:data id="2">
      <cx:strDim type="cat">
        <cx:f>Blad1!$A$2:$A$5</cx:f>
        <cx:lvl ptCount="4">
          <cx:pt idx="0">Categorie 1</cx:pt>
          <cx:pt idx="1">Categorie 2</cx:pt>
          <cx:pt idx="2">Categorie 3</cx:pt>
          <cx:pt idx="3">Categorie 4</cx:pt>
        </cx:lvl>
      </cx:strDim>
      <cx:numDim type="size">
        <cx:f>Blad1!$D$2:$D$5</cx:f>
        <cx:lvl ptCount="4" formatCode="Standaard">
          <cx:pt idx="0">2</cx:pt>
          <cx:pt idx="1">2</cx:pt>
          <cx:pt idx="2">3</cx:pt>
          <cx:pt idx="3">5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nl-BE" sz="1862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Zonnestraal 4 </a:t>
            </a:r>
            <a:r>
              <a:rPr kumimoji="0" lang="nl-BE" sz="1862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cat</a:t>
            </a:r>
            <a:endParaRPr kumimoji="0" lang="nl-BE" sz="1862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Franklin Gothic Book" panose="020B0503020102020204"/>
            </a:endParaRPr>
          </a:p>
        </cx:rich>
      </cx:tx>
    </cx:title>
    <cx:plotArea>
      <cx:plotAreaRegion>
        <cx:series layoutId="sunburst" uniqueId="{799E8459-357D-4CC8-8EB2-1F21F94C3BD4}" formatIdx="0">
          <cx:tx>
            <cx:txData>
              <cx:f>Blad1!$B$1</cx:f>
              <cx:v>Reeks 1</cx:v>
            </cx:txData>
          </cx:tx>
          <cx:dataId val="0"/>
        </cx:series>
        <cx:series layoutId="sunburst" hidden="1" uniqueId="{7EB5083B-7610-462D-9C32-6FB2EDDDBA28}" formatIdx="1">
          <cx:tx>
            <cx:txData>
              <cx:f>Blad1!$C$1</cx:f>
              <cx:v>Reeks 2</cx:v>
            </cx:txData>
          </cx:tx>
          <cx:dataId val="1"/>
        </cx:series>
        <cx:series layoutId="sunburst" hidden="1" uniqueId="{487C220B-3C25-4A18-93C3-CB6E04C74CA3}" formatIdx="2">
          <cx:tx>
            <cx:txData>
              <cx:f>Blad1!$D$1</cx:f>
              <cx:v>Reeks 3</cx:v>
            </cx:txData>
          </cx:tx>
          <cx:dataId val="2"/>
        </cx:series>
      </cx:plotAreaRegion>
    </cx:plotArea>
    <cx:legend pos="t" align="ctr" overlay="0"/>
  </cx:chart>
</cx:chartSpace>
</file>

<file path=ppt/charts/chartEx7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Blad1!$A$2:$A$3</cx:f>
        <cx:lvl ptCount="2">
          <cx:pt idx="0">Categorie 1</cx:pt>
          <cx:pt idx="1">Categorie 2</cx:pt>
        </cx:lvl>
      </cx:strDim>
      <cx:numDim type="size">
        <cx:f>Blad1!$B$2:$B$3</cx:f>
        <cx:lvl ptCount="2" formatCode="Standaard">
          <cx:pt idx="0">4.2999999999999998</cx:pt>
          <cx:pt idx="1">2.5</cx:pt>
        </cx:lvl>
      </cx:numDim>
    </cx:data>
    <cx:data id="1">
      <cx:strDim type="cat">
        <cx:f>Blad1!$A$2:$A$3</cx:f>
        <cx:lvl ptCount="2">
          <cx:pt idx="0">Categorie 1</cx:pt>
          <cx:pt idx="1">Categorie 2</cx:pt>
        </cx:lvl>
      </cx:strDim>
      <cx:numDim type="size">
        <cx:f>Blad1!$C$2:$C$3</cx:f>
        <cx:lvl ptCount="2" formatCode="Standaard">
          <cx:pt idx="0">2.3999999999999999</cx:pt>
          <cx:pt idx="1">4.4000000000000004</cx:pt>
        </cx:lvl>
      </cx:numDim>
    </cx:data>
    <cx:data id="2">
      <cx:strDim type="cat">
        <cx:f>Blad1!$A$2:$A$3</cx:f>
        <cx:lvl ptCount="2">
          <cx:pt idx="0">Categorie 1</cx:pt>
          <cx:pt idx="1">Categorie 2</cx:pt>
        </cx:lvl>
      </cx:strDim>
      <cx:numDim type="size">
        <cx:f>Blad1!$D$2:$D$3</cx:f>
        <cx:lvl ptCount="2" formatCode="Standaard">
          <cx:pt idx="0">2</cx:pt>
          <cx:pt idx="1">2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nl-BE" sz="1862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Zonnestraal 2 </a:t>
            </a:r>
            <a:r>
              <a:rPr kumimoji="0" lang="nl-BE" sz="1862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cat</a:t>
            </a:r>
            <a:endParaRPr kumimoji="0" lang="nl-BE" sz="1862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Franklin Gothic Book" panose="020B0503020102020204"/>
            </a:endParaRPr>
          </a:p>
        </cx:rich>
      </cx:tx>
    </cx:title>
    <cx:plotArea>
      <cx:plotAreaRegion>
        <cx:series layoutId="sunburst" uniqueId="{799E8459-357D-4CC8-8EB2-1F21F94C3BD4}" formatIdx="0">
          <cx:tx>
            <cx:txData>
              <cx:f>Blad1!$B$1</cx:f>
              <cx:v>Reeks 1</cx:v>
            </cx:txData>
          </cx:tx>
          <cx:dataId val="0"/>
        </cx:series>
        <cx:series layoutId="sunburst" hidden="1" uniqueId="{7EB5083B-7610-462D-9C32-6FB2EDDDBA28}" formatIdx="1">
          <cx:tx>
            <cx:txData>
              <cx:f>Blad1!$C$1</cx:f>
              <cx:v>Reeks 2</cx:v>
            </cx:txData>
          </cx:tx>
          <cx:dataId val="1"/>
        </cx:series>
        <cx:series layoutId="sunburst" hidden="1" uniqueId="{487C220B-3C25-4A18-93C3-CB6E04C74CA3}" formatIdx="2">
          <cx:tx>
            <cx:txData>
              <cx:f>Blad1!$D$1</cx:f>
              <cx:v>Reeks 3</cx:v>
            </cx:txData>
          </cx:tx>
          <cx:dataId val="2"/>
        </cx:series>
      </cx:plotAreaRegion>
    </cx:plotArea>
    <cx:legend pos="t" align="ctr" overlay="0"/>
  </cx:chart>
</cx:chartSpace>
</file>

<file path=ppt/charts/chartEx8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Blad1!$A$2:$A$4</cx:f>
        <cx:lvl ptCount="3">
          <cx:pt idx="0">Categorie 1</cx:pt>
          <cx:pt idx="1">Categorie 2</cx:pt>
          <cx:pt idx="2">Categorie 3</cx:pt>
        </cx:lvl>
      </cx:strDim>
      <cx:numDim type="size">
        <cx:f>Blad1!$B$2:$B$4</cx:f>
        <cx:lvl ptCount="3" formatCode="Standaard">
          <cx:pt idx="0">4.2999999999999998</cx:pt>
          <cx:pt idx="1">2.5</cx:pt>
          <cx:pt idx="2">3.5</cx:pt>
        </cx:lvl>
      </cx:numDim>
    </cx:data>
    <cx:data id="1">
      <cx:strDim type="cat">
        <cx:f>Blad1!$A$2:$A$4</cx:f>
        <cx:lvl ptCount="3">
          <cx:pt idx="0">Categorie 1</cx:pt>
          <cx:pt idx="1">Categorie 2</cx:pt>
          <cx:pt idx="2">Categorie 3</cx:pt>
        </cx:lvl>
      </cx:strDim>
      <cx:numDim type="size">
        <cx:f>Blad1!$C$2:$C$4</cx:f>
        <cx:lvl ptCount="3" formatCode="Standaard">
          <cx:pt idx="0">2.3999999999999999</cx:pt>
          <cx:pt idx="1">4.4000000000000004</cx:pt>
          <cx:pt idx="2">1.8</cx:pt>
        </cx:lvl>
      </cx:numDim>
    </cx:data>
    <cx:data id="2">
      <cx:strDim type="cat">
        <cx:f>Blad1!$A$2:$A$4</cx:f>
        <cx:lvl ptCount="3">
          <cx:pt idx="0">Categorie 1</cx:pt>
          <cx:pt idx="1">Categorie 2</cx:pt>
          <cx:pt idx="2">Categorie 3</cx:pt>
        </cx:lvl>
      </cx:strDim>
      <cx:numDim type="size">
        <cx:f>Blad1!$D$2:$D$4</cx:f>
        <cx:lvl ptCount="3" formatCode="Standaard">
          <cx:pt idx="0">2</cx:pt>
          <cx:pt idx="1">2</cx:pt>
          <cx:pt idx="2">3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nl-BE" sz="1862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Zonnestraal 3 </a:t>
            </a:r>
            <a:r>
              <a:rPr kumimoji="0" lang="nl-BE" sz="1862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cat</a:t>
            </a:r>
            <a:endParaRPr kumimoji="0" lang="nl-BE" sz="1862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Franklin Gothic Book" panose="020B0503020102020204"/>
            </a:endParaRPr>
          </a:p>
        </cx:rich>
      </cx:tx>
    </cx:title>
    <cx:plotArea>
      <cx:plotAreaRegion>
        <cx:series layoutId="sunburst" uniqueId="{799E8459-357D-4CC8-8EB2-1F21F94C3BD4}" formatIdx="0">
          <cx:tx>
            <cx:txData>
              <cx:f>Blad1!$B$1</cx:f>
              <cx:v>Reeks 1</cx:v>
            </cx:txData>
          </cx:tx>
          <cx:dataId val="0"/>
        </cx:series>
        <cx:series layoutId="sunburst" hidden="1" uniqueId="{7EB5083B-7610-462D-9C32-6FB2EDDDBA28}" formatIdx="1">
          <cx:tx>
            <cx:txData>
              <cx:f>Blad1!$C$1</cx:f>
              <cx:v>Reeks 2</cx:v>
            </cx:txData>
          </cx:tx>
          <cx:dataId val="1"/>
        </cx:series>
        <cx:series layoutId="sunburst" hidden="1" uniqueId="{487C220B-3C25-4A18-93C3-CB6E04C74CA3}" formatIdx="2">
          <cx:tx>
            <cx:txData>
              <cx:f>Blad1!$D$1</cx:f>
              <cx:v>Reeks 3</cx:v>
            </cx:txData>
          </cx:tx>
          <cx:dataId val="2"/>
        </cx:series>
      </cx:plotAreaRegion>
    </cx:plotArea>
    <cx:legend pos="t" align="ctr" overlay="0"/>
  </cx:chart>
</cx:chartSpace>
</file>

<file path=ppt/charts/chartEx9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Blad1!$A$2:$A$5</cx:f>
        <cx:lvl ptCount="4">
          <cx:pt idx="0">Categorie 1</cx:pt>
          <cx:pt idx="1">Categorie 2</cx:pt>
          <cx:pt idx="2">Categorie 3</cx:pt>
          <cx:pt idx="3">Categorie 4</cx:pt>
        </cx:lvl>
      </cx:strDim>
      <cx:numDim type="size">
        <cx:f>Blad1!$B$2:$B$5</cx:f>
        <cx:lvl ptCount="4" formatCode="Standaard">
          <cx:pt idx="0">4.2999999999999998</cx:pt>
          <cx:pt idx="1">2.5</cx:pt>
          <cx:pt idx="2">3.5</cx:pt>
          <cx:pt idx="3">4.5</cx:pt>
        </cx:lvl>
      </cx:numDim>
    </cx:data>
    <cx:data id="1">
      <cx:strDim type="cat">
        <cx:f>Blad1!$A$2:$A$5</cx:f>
        <cx:lvl ptCount="4">
          <cx:pt idx="0">Categorie 1</cx:pt>
          <cx:pt idx="1">Categorie 2</cx:pt>
          <cx:pt idx="2">Categorie 3</cx:pt>
          <cx:pt idx="3">Categorie 4</cx:pt>
        </cx:lvl>
      </cx:strDim>
      <cx:numDim type="size">
        <cx:f>Blad1!$C$2:$C$5</cx:f>
        <cx:lvl ptCount="4" formatCode="Standaard">
          <cx:pt idx="0">2.3999999999999999</cx:pt>
          <cx:pt idx="1">4.4000000000000004</cx:pt>
          <cx:pt idx="2">1.8</cx:pt>
          <cx:pt idx="3">2.7999999999999998</cx:pt>
        </cx:lvl>
      </cx:numDim>
    </cx:data>
    <cx:data id="2">
      <cx:strDim type="cat">
        <cx:f>Blad1!$A$2:$A$5</cx:f>
        <cx:lvl ptCount="4">
          <cx:pt idx="0">Categorie 1</cx:pt>
          <cx:pt idx="1">Categorie 2</cx:pt>
          <cx:pt idx="2">Categorie 3</cx:pt>
          <cx:pt idx="3">Categorie 4</cx:pt>
        </cx:lvl>
      </cx:strDim>
      <cx:numDim type="size">
        <cx:f>Blad1!$D$2:$D$5</cx:f>
        <cx:lvl ptCount="4" formatCode="Standaard">
          <cx:pt idx="0">2</cx:pt>
          <cx:pt idx="1">2</cx:pt>
          <cx:pt idx="2">3</cx:pt>
          <cx:pt idx="3">5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nl-BE" sz="1862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Zonnestraal 4 </a:t>
            </a:r>
            <a:r>
              <a:rPr kumimoji="0" lang="nl-BE" sz="1862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ranklin Gothic Book" panose="020B0503020102020204"/>
              </a:rPr>
              <a:t>cat</a:t>
            </a:r>
            <a:endParaRPr kumimoji="0" lang="nl-BE" sz="1862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Franklin Gothic Book" panose="020B0503020102020204"/>
            </a:endParaRPr>
          </a:p>
        </cx:rich>
      </cx:tx>
    </cx:title>
    <cx:plotArea>
      <cx:plotAreaRegion>
        <cx:series layoutId="sunburst" uniqueId="{799E8459-357D-4CC8-8EB2-1F21F94C3BD4}" formatIdx="0">
          <cx:tx>
            <cx:txData>
              <cx:f>Blad1!$B$1</cx:f>
              <cx:v>Reeks 1</cx:v>
            </cx:txData>
          </cx:tx>
          <cx:dataId val="0"/>
        </cx:series>
        <cx:series layoutId="sunburst" hidden="1" uniqueId="{7EB5083B-7610-462D-9C32-6FB2EDDDBA28}" formatIdx="1">
          <cx:tx>
            <cx:txData>
              <cx:f>Blad1!$C$1</cx:f>
              <cx:v>Reeks 2</cx:v>
            </cx:txData>
          </cx:tx>
          <cx:dataId val="1"/>
        </cx:series>
        <cx:series layoutId="sunburst" hidden="1" uniqueId="{487C220B-3C25-4A18-93C3-CB6E04C74CA3}" formatIdx="2">
          <cx:tx>
            <cx:txData>
              <cx:f>Blad1!$D$1</cx:f>
              <cx:v>Reeks 3</cx:v>
            </cx:txData>
          </cx:tx>
          <cx:dataId val="2"/>
        </cx:series>
      </cx:plotAreaRegion>
    </cx:plotArea>
    <cx:legend pos="t" align="ctr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7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1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9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2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133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1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6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D6231-41A5-4DF8-A107-593D09DBBD22}" type="datetimeFigureOut">
              <a:rPr lang="nl-NL" smtClean="0"/>
              <a:t>14-04-2021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0839-554B-43D5-8E1B-56B1F8F455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8022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772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04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6915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21569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98988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988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02878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50477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53004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92508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1727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98454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73110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5541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1410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4764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5171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525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477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05875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0839-554B-43D5-8E1B-56B1F8F455EB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9981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7.xml"/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8.xml"/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9.xml"/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0.xml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1.xml"/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2.xml"/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3.xml"/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4.xml"/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5.xml"/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6.xml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7.xml"/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8.xml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9.xml"/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0.xml"/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1.xml"/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2.xml"/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3.xml"/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4.xml"/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5.xml"/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6.xml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7.xml"/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8.xml"/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9.xml"/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0.xml"/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1.xml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2.xml"/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3.xml"/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4.xml"/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5.xml"/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6.xml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7.xml"/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8.xml"/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9.xml"/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0.xml"/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1.xml"/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2.xml"/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3.xml"/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4.xml"/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4/relationships/chartEx" Target="../charts/chartEx7.xml"/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4/relationships/chartEx" Target="../charts/chartEx8.xml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4/relationships/chartEx" Target="../charts/chartEx9.xml"/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4/relationships/chartEx" Target="../charts/chartEx1.xml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4/relationships/chartEx" Target="../charts/chartEx2.xml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4/relationships/chartEx" Target="../charts/chartEx3.xml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1.xml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2.xml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4.xml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5.xml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6.xml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7.xml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0.xml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1.xml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2.xml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3.xml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4.xml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5.xml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6.xml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7.xml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8.xml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9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0.xml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1.xml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2.xml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3.xml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4.xml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5.xml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6.xml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microsoft.com/office/2014/relationships/chartEx" Target="../charts/chartEx4.xml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microsoft.com/office/2014/relationships/chartEx" Target="../charts/chartEx5.xml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microsoft.com/office/2014/relationships/chartEx" Target="../charts/chartEx6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0" hasCustomPrompt="1"/>
          </p:nvPr>
        </p:nvSpPr>
        <p:spPr>
          <a:xfrm>
            <a:off x="4283968" y="4032697"/>
            <a:ext cx="3816350" cy="476424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i="0" cap="all" baseline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err="1"/>
              <a:t>Titel</a:t>
            </a:r>
            <a:r>
              <a:rPr lang="en-GB"/>
              <a:t> project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 hasCustomPrompt="1"/>
          </p:nvPr>
        </p:nvSpPr>
        <p:spPr>
          <a:xfrm>
            <a:off x="4283970" y="2420888"/>
            <a:ext cx="3817045" cy="1368152"/>
          </a:xfrm>
        </p:spPr>
        <p:txBody>
          <a:bodyPr>
            <a:normAutofit/>
          </a:bodyPr>
          <a:lstStyle>
            <a:lvl1pPr>
              <a:lnSpc>
                <a:spcPts val="2200"/>
              </a:lnSpc>
              <a:defRPr sz="15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Logo klant</a:t>
            </a:r>
          </a:p>
        </p:txBody>
      </p:sp>
      <p:sp>
        <p:nvSpPr>
          <p:cNvPr id="17" name="Tijdelijke aanduiding voor teks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83968" y="4581128"/>
            <a:ext cx="3816350" cy="576064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1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err="1"/>
              <a:t>Projectleider</a:t>
            </a:r>
            <a:r>
              <a:rPr lang="en-GB"/>
              <a:t>/</a:t>
            </a:r>
            <a:r>
              <a:rPr lang="en-GB" err="1"/>
              <a:t>assistent</a:t>
            </a:r>
            <a:endParaRPr lang="en-GB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83968" y="5949280"/>
            <a:ext cx="3816350" cy="360040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err="1"/>
              <a:t>projectnummer</a:t>
            </a:r>
            <a:endParaRPr lang="en-GB"/>
          </a:p>
        </p:txBody>
      </p:sp>
      <p:sp>
        <p:nvSpPr>
          <p:cNvPr id="19" name="Tekstvak 18"/>
          <p:cNvSpPr txBox="1"/>
          <p:nvPr/>
        </p:nvSpPr>
        <p:spPr>
          <a:xfrm>
            <a:off x="4283968" y="5705624"/>
            <a:ext cx="1584176" cy="243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GB" sz="160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iVOX</a:t>
            </a:r>
            <a:endParaRPr lang="en-GB" sz="160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hthoek 8"/>
          <p:cNvSpPr/>
          <p:nvPr/>
        </p:nvSpPr>
        <p:spPr>
          <a:xfrm>
            <a:off x="4139954" y="4032698"/>
            <a:ext cx="45719" cy="1124494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</p:spTree>
    <p:extLst>
      <p:ext uri="{BB962C8B-B14F-4D97-AF65-F5344CB8AC3E}">
        <p14:creationId xmlns:p14="http://schemas.microsoft.com/office/powerpoint/2010/main" val="1351222824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100346344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10662617"/>
      </p:ext>
    </p:extLst>
  </p:cSld>
  <p:clrMapOvr>
    <a:masterClrMapping/>
  </p:clrMapOvr>
  <p:hf hd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Tabel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09848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09848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09848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>
              <a:solidFill>
                <a:srgbClr val="F09848"/>
              </a:solidFill>
            </a:endParaRPr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17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</p:spTree>
    <p:extLst>
      <p:ext uri="{BB962C8B-B14F-4D97-AF65-F5344CB8AC3E}">
        <p14:creationId xmlns:p14="http://schemas.microsoft.com/office/powerpoint/2010/main" val="1707361119"/>
      </p:ext>
    </p:extLst>
  </p:cSld>
  <p:clrMapOvr>
    <a:masterClrMapping/>
  </p:clrMapOvr>
  <p:hf hd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ek - Conclu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3" y="2420888"/>
            <a:ext cx="519491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0" name="Rechthoek 9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5868342" y="2444823"/>
            <a:ext cx="2736106" cy="252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Verduidelijken conclusies</a:t>
            </a:r>
          </a:p>
        </p:txBody>
      </p:sp>
      <p:sp>
        <p:nvSpPr>
          <p:cNvPr id="16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3" name="Rechthoek 12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09848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09848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09848"/>
                </a:solidFill>
                <a:latin typeface="+mn-lt"/>
              </a:rPr>
              <a:t>(betrouwbaarheid 95%)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>
              <a:solidFill>
                <a:srgbClr val="F09848"/>
              </a:solidFill>
            </a:endParaRPr>
          </a:p>
        </p:txBody>
      </p:sp>
      <p:sp>
        <p:nvSpPr>
          <p:cNvPr id="2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10800438"/>
      </p:ext>
    </p:extLst>
  </p:cSld>
  <p:clrMapOvr>
    <a:masterClrMapping/>
  </p:clrMapOvr>
  <p:hf hd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afiek - Conclu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abel 4"/>
          <p:cNvSpPr>
            <a:spLocks noGrp="1"/>
          </p:cNvSpPr>
          <p:nvPr>
            <p:ph type="tbl" sz="quarter" idx="16"/>
          </p:nvPr>
        </p:nvSpPr>
        <p:spPr>
          <a:xfrm>
            <a:off x="457200" y="2420942"/>
            <a:ext cx="5194300" cy="367188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l-NL"/>
              <a:t>Klik op het pictogram als u een tabel wilt toevoegen</a:t>
            </a:r>
            <a:endParaRPr lang="nl-BE"/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69" y="1413272"/>
            <a:ext cx="7974756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0" name="Rechthoek 9"/>
          <p:cNvSpPr/>
          <p:nvPr/>
        </p:nvSpPr>
        <p:spPr>
          <a:xfrm>
            <a:off x="490594" y="1402029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5870388" y="2420938"/>
            <a:ext cx="2736106" cy="252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Verduidelijken conclusies</a:t>
            </a:r>
          </a:p>
        </p:txBody>
      </p:sp>
      <p:sp>
        <p:nvSpPr>
          <p:cNvPr id="16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3" name="Rechthoek 12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09848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09848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09848"/>
                </a:solidFill>
                <a:latin typeface="+mn-lt"/>
              </a:rPr>
              <a:t>(betrouwbaarheid 95%)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>
              <a:solidFill>
                <a:srgbClr val="F09848"/>
              </a:solidFill>
            </a:endParaRPr>
          </a:p>
        </p:txBody>
      </p:sp>
      <p:sp>
        <p:nvSpPr>
          <p:cNvPr id="2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2809564"/>
      </p:ext>
    </p:extLst>
  </p:cSld>
  <p:clrMapOvr>
    <a:masterClrMapping/>
  </p:clrMapOvr>
  <p:hf hd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323528" y="6338446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10" name="Tijdelijke aanduiding voor tekst 3"/>
          <p:cNvSpPr>
            <a:spLocks noGrp="1"/>
          </p:cNvSpPr>
          <p:nvPr>
            <p:ph type="body" sz="quarter" idx="12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lang="nl-BE" sz="20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Conclusies</a:t>
            </a:r>
          </a:p>
        </p:txBody>
      </p:sp>
      <p:sp>
        <p:nvSpPr>
          <p:cNvPr id="5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1094466" y="1443666"/>
            <a:ext cx="7920880" cy="863600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9" name="Tijdelijke aanduiding voor tekst 11"/>
          <p:cNvSpPr>
            <a:spLocks noGrp="1"/>
          </p:cNvSpPr>
          <p:nvPr>
            <p:ph type="body" sz="quarter" idx="14" hasCustomPrompt="1"/>
          </p:nvPr>
        </p:nvSpPr>
        <p:spPr>
          <a:xfrm>
            <a:off x="1094466" y="2929834"/>
            <a:ext cx="7920880" cy="863600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94466" y="4429116"/>
            <a:ext cx="7920880" cy="863600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14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rgbClr val="FF3333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19071221"/>
      </p:ext>
    </p:extLst>
  </p:cSld>
  <p:clrMapOvr>
    <a:masterClrMapping/>
  </p:clrMapOvr>
  <p:hf hd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fgeronde rechthoek 1"/>
          <p:cNvSpPr/>
          <p:nvPr/>
        </p:nvSpPr>
        <p:spPr>
          <a:xfrm>
            <a:off x="2626769" y="1502319"/>
            <a:ext cx="6480720" cy="4032448"/>
          </a:xfrm>
          <a:prstGeom prst="round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>
              <a:latin typeface="+mn-lt"/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685800" y="3"/>
            <a:ext cx="360000" cy="6858001"/>
          </a:xfrm>
          <a:prstGeom prst="rect">
            <a:avLst/>
          </a:prstGeom>
          <a:solidFill>
            <a:srgbClr val="AAD9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  <a:p>
            <a:pPr algn="ctr"/>
            <a:endParaRPr lang="nl-NL" sz="1800"/>
          </a:p>
        </p:txBody>
      </p:sp>
      <p:sp>
        <p:nvSpPr>
          <p:cNvPr id="17" name="Tijdelijke aanduiding voor tekst 13"/>
          <p:cNvSpPr>
            <a:spLocks noGrp="1"/>
          </p:cNvSpPr>
          <p:nvPr>
            <p:ph type="body" sz="quarter" idx="12" hasCustomPrompt="1"/>
          </p:nvPr>
        </p:nvSpPr>
        <p:spPr>
          <a:xfrm>
            <a:off x="3618127" y="1871398"/>
            <a:ext cx="3816350" cy="1845634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Projectleider/assistent en contactgegevens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848" y="476672"/>
            <a:ext cx="2973700" cy="1008112"/>
          </a:xfrm>
          <a:prstGeom prst="rect">
            <a:avLst/>
          </a:prstGeom>
        </p:spPr>
      </p:pic>
      <p:pic>
        <p:nvPicPr>
          <p:cNvPr id="12" name="Afbeelding 20" descr="deloitte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9744" y="5944544"/>
            <a:ext cx="1567595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Users\Stagiair\Downloads\Febelma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9644" y="5968051"/>
            <a:ext cx="595312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://www.conversition.com/wp-content/uploads/2011/02/esomar-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19698" y="5968051"/>
            <a:ext cx="1548000" cy="5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6228184" y="4293100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800">
                <a:solidFill>
                  <a:schemeClr val="bg1"/>
                </a:solidFill>
                <a:latin typeface="+mj-lt"/>
              </a:rPr>
              <a:t>iVOX</a:t>
            </a:r>
          </a:p>
          <a:p>
            <a:pPr algn="r"/>
            <a:r>
              <a:rPr lang="en-GB" sz="1800">
                <a:solidFill>
                  <a:schemeClr val="bg1"/>
                </a:solidFill>
                <a:latin typeface="+mn-lt"/>
              </a:rPr>
              <a:t>Engels</a:t>
            </a:r>
            <a:r>
              <a:rPr lang="en-GB" sz="1800" baseline="0">
                <a:solidFill>
                  <a:schemeClr val="bg1"/>
                </a:solidFill>
                <a:latin typeface="+mn-lt"/>
              </a:rPr>
              <a:t> Plein 35/01.01</a:t>
            </a:r>
          </a:p>
          <a:p>
            <a:pPr algn="r"/>
            <a:r>
              <a:rPr lang="en-GB" sz="1800" baseline="0">
                <a:solidFill>
                  <a:schemeClr val="bg1"/>
                </a:solidFill>
                <a:latin typeface="+mn-lt"/>
              </a:rPr>
              <a:t>3000 Leuven</a:t>
            </a:r>
          </a:p>
          <a:p>
            <a:pPr algn="r"/>
            <a:r>
              <a:rPr lang="en-GB" sz="1800" baseline="0">
                <a:solidFill>
                  <a:schemeClr val="bg1"/>
                </a:solidFill>
                <a:latin typeface="+mn-lt"/>
              </a:rPr>
              <a:t>+32 16 22 62 14</a:t>
            </a:r>
          </a:p>
        </p:txBody>
      </p:sp>
      <p:grpSp>
        <p:nvGrpSpPr>
          <p:cNvPr id="10" name="Groep 9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4" name="Ovaal 13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6" name="Ovaal 15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8" name="Ovaal 17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3323573"/>
      </p:ext>
    </p:extLst>
  </p:cSld>
  <p:clrMapOvr>
    <a:masterClrMapping/>
  </p:clrMapOvr>
  <p:hf hd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0" hasCustomPrompt="1"/>
          </p:nvPr>
        </p:nvSpPr>
        <p:spPr>
          <a:xfrm>
            <a:off x="4283968" y="4032697"/>
            <a:ext cx="3816350" cy="476424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500" cap="all" baseline="0"/>
            </a:lvl1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/>
              <a:t>Titel project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 hasCustomPrompt="1"/>
          </p:nvPr>
        </p:nvSpPr>
        <p:spPr>
          <a:xfrm>
            <a:off x="4283970" y="2420888"/>
            <a:ext cx="3817045" cy="1368152"/>
          </a:xfrm>
        </p:spPr>
        <p:txBody>
          <a:bodyPr>
            <a:normAutofit/>
          </a:bodyPr>
          <a:lstStyle>
            <a:lvl1pPr>
              <a:lnSpc>
                <a:spcPts val="2200"/>
              </a:lnSpc>
              <a:defRPr sz="15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Logo klant</a:t>
            </a:r>
          </a:p>
        </p:txBody>
      </p:sp>
      <p:sp>
        <p:nvSpPr>
          <p:cNvPr id="17" name="Tijdelijke aanduiding voor teks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83968" y="4581128"/>
            <a:ext cx="3816350" cy="576064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GB"/>
              <a:t>Projectleider/assistent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83968" y="5949280"/>
            <a:ext cx="3816350" cy="360040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en-GB"/>
              <a:t>projectnummer</a:t>
            </a:r>
          </a:p>
        </p:txBody>
      </p:sp>
      <p:sp>
        <p:nvSpPr>
          <p:cNvPr id="19" name="Tekstvak 18"/>
          <p:cNvSpPr txBox="1"/>
          <p:nvPr/>
        </p:nvSpPr>
        <p:spPr>
          <a:xfrm>
            <a:off x="4283968" y="5705624"/>
            <a:ext cx="1584176" cy="243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GB" sz="1600">
                <a:solidFill>
                  <a:schemeClr val="tx2"/>
                </a:solidFill>
                <a:latin typeface="Franklin Gothic Book" panose="020B0503020102020204" pitchFamily="34" charset="0"/>
              </a:rPr>
              <a:t>iVOX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848" y="476672"/>
            <a:ext cx="1969008" cy="667512"/>
          </a:xfrm>
          <a:prstGeom prst="rect">
            <a:avLst/>
          </a:prstGeom>
        </p:spPr>
      </p:pic>
      <p:sp>
        <p:nvSpPr>
          <p:cNvPr id="9" name="Rechthoek 8"/>
          <p:cNvSpPr/>
          <p:nvPr/>
        </p:nvSpPr>
        <p:spPr>
          <a:xfrm>
            <a:off x="4139954" y="4032698"/>
            <a:ext cx="45719" cy="1124494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pSp>
        <p:nvGrpSpPr>
          <p:cNvPr id="21" name="Groep 20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3" name="Ovaal 22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4" name="Ovaal 23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5" name="Ovaal 24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15" name="Rechthoek 14"/>
          <p:cNvSpPr/>
          <p:nvPr/>
        </p:nvSpPr>
        <p:spPr>
          <a:xfrm>
            <a:off x="629413" y="-1827583"/>
            <a:ext cx="346710" cy="10735945"/>
          </a:xfrm>
          <a:prstGeom prst="rect">
            <a:avLst/>
          </a:prstGeom>
          <a:solidFill>
            <a:srgbClr val="00AE9A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 sz="1800"/>
          </a:p>
        </p:txBody>
      </p:sp>
    </p:spTree>
    <p:extLst>
      <p:ext uri="{BB962C8B-B14F-4D97-AF65-F5344CB8AC3E}">
        <p14:creationId xmlns:p14="http://schemas.microsoft.com/office/powerpoint/2010/main" val="737731151"/>
      </p:ext>
    </p:extLst>
  </p:cSld>
  <p:clrMapOvr>
    <a:masterClrMapping/>
  </p:clrMapOvr>
  <p:hf hd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staf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40768"/>
            <a:ext cx="8229600" cy="4896544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500"/>
            </a:lvl1pPr>
          </a:lstStyle>
          <a:p>
            <a:r>
              <a:rPr lang="en-GB"/>
              <a:t>Inhoudstafel</a:t>
            </a:r>
            <a:br>
              <a:rPr lang="en-GB"/>
            </a:br>
            <a:br>
              <a:rPr lang="en-GB"/>
            </a:b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1" name="Tijdelijke aanduiding voor voettekst 8"/>
          <p:cNvSpPr>
            <a:spLocks noGrp="1"/>
          </p:cNvSpPr>
          <p:nvPr>
            <p:ph type="ftr" sz="quarter" idx="3"/>
          </p:nvPr>
        </p:nvSpPr>
        <p:spPr>
          <a:xfrm>
            <a:off x="454314" y="6356354"/>
            <a:ext cx="2895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b="1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nl-BE"/>
          </a:p>
        </p:txBody>
      </p:sp>
      <p:grpSp>
        <p:nvGrpSpPr>
          <p:cNvPr id="7" name="Groep 6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8" name="Ovaal 7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9" name="Ovaal 8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2" name="Ovaal 11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3" name="Ovaal 12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14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rgbClr val="FF3333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577178"/>
      </p:ext>
    </p:extLst>
  </p:cSld>
  <p:clrMapOvr>
    <a:masterClrMapping/>
  </p:clrMapOvr>
  <p:hf hd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e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080000"/>
          </a:xfrm>
        </p:spPr>
        <p:txBody>
          <a:bodyPr anchor="t">
            <a:normAutofit/>
          </a:bodyPr>
          <a:lstStyle>
            <a:lvl1pPr algn="l">
              <a:defRPr sz="3500" b="1" cap="all"/>
            </a:lvl1pPr>
          </a:lstStyle>
          <a:p>
            <a:r>
              <a:rPr lang="en-GB"/>
              <a:t>Sectietitel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2313" y="3212975"/>
            <a:ext cx="7772400" cy="1080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i="1">
                <a:solidFill>
                  <a:schemeClr val="accent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Boventitel</a:t>
            </a:r>
          </a:p>
        </p:txBody>
      </p:sp>
      <p:sp>
        <p:nvSpPr>
          <p:cNvPr id="10" name="Rechthoek 9"/>
          <p:cNvSpPr/>
          <p:nvPr/>
        </p:nvSpPr>
        <p:spPr>
          <a:xfrm>
            <a:off x="611562" y="4406900"/>
            <a:ext cx="45719" cy="1080000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3"/>
          </p:nvPr>
        </p:nvSpPr>
        <p:spPr>
          <a:xfrm>
            <a:off x="461408" y="6356314"/>
            <a:ext cx="2895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b="1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nl-BE"/>
          </a:p>
        </p:txBody>
      </p:sp>
      <p:grpSp>
        <p:nvGrpSpPr>
          <p:cNvPr id="14" name="Groep 13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5" name="Ovaal 14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6" name="Ovaal 15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7" name="Ovaal 16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8" name="Ovaal 17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5086568"/>
      </p:ext>
    </p:extLst>
  </p:cSld>
  <p:clrMapOvr>
    <a:masterClrMapping/>
  </p:clrMapOvr>
  <p:hf hd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484784"/>
            <a:ext cx="8229600" cy="504056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500"/>
            </a:lvl1pPr>
          </a:lstStyle>
          <a:p>
            <a:r>
              <a:rPr lang="en-GB"/>
              <a:t>Titel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57200" y="2492900"/>
            <a:ext cx="8229600" cy="363326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 sz="2000"/>
            </a:lvl2pPr>
            <a:lvl3pPr>
              <a:lnSpc>
                <a:spcPct val="100000"/>
              </a:lnSpc>
              <a:spcBef>
                <a:spcPts val="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GB"/>
              <a:t>Ondertitel</a:t>
            </a:r>
          </a:p>
          <a:p>
            <a:pPr lvl="1"/>
            <a:r>
              <a:rPr lang="en-GB"/>
              <a:t>Tweede niveau</a:t>
            </a:r>
          </a:p>
          <a:p>
            <a:pPr lvl="2"/>
            <a:r>
              <a:rPr lang="en-GB"/>
              <a:t>Derde niveau</a:t>
            </a:r>
          </a:p>
          <a:p>
            <a:pPr lvl="3"/>
            <a:r>
              <a:rPr lang="en-GB"/>
              <a:t>Vierde niveau</a:t>
            </a:r>
          </a:p>
          <a:p>
            <a:pPr lvl="4"/>
            <a:r>
              <a:rPr lang="en-GB"/>
              <a:t>Vijfde niveau</a:t>
            </a:r>
          </a:p>
        </p:txBody>
      </p:sp>
      <p:sp>
        <p:nvSpPr>
          <p:cNvPr id="8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3"/>
          </p:nvPr>
        </p:nvSpPr>
        <p:spPr>
          <a:xfrm>
            <a:off x="461408" y="6356314"/>
            <a:ext cx="2895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b="1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nl-BE"/>
          </a:p>
        </p:txBody>
      </p:sp>
      <p:grpSp>
        <p:nvGrpSpPr>
          <p:cNvPr id="10" name="Groep 9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3" name="Ovaal 12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4" name="Ovaal 13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5" name="Ovaal 14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6" name="Ovaal 15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rgbClr val="FF3333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3281587"/>
      </p:ext>
    </p:extLst>
  </p:cSld>
  <p:clrMapOvr>
    <a:masterClrMapping/>
  </p:clrMapOvr>
  <p:hf hd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2492900"/>
            <a:ext cx="8229600" cy="363326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Tekst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484784"/>
            <a:ext cx="8229600" cy="504056"/>
          </a:xfrm>
        </p:spPr>
        <p:txBody>
          <a:bodyPr>
            <a:normAutofit/>
          </a:bodyPr>
          <a:lstStyle>
            <a:lvl1pPr algn="l">
              <a:defRPr sz="2500"/>
            </a:lvl1pPr>
          </a:lstStyle>
          <a:p>
            <a:r>
              <a:rPr lang="en-GB"/>
              <a:t>Titel</a:t>
            </a:r>
          </a:p>
        </p:txBody>
      </p:sp>
      <p:sp>
        <p:nvSpPr>
          <p:cNvPr id="8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grpSp>
        <p:nvGrpSpPr>
          <p:cNvPr id="9" name="Groep 8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0" name="Ovaal 9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3" name="Ovaal 12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4" name="Ovaal 13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5" name="Ovaal 14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voettekst 8"/>
          <p:cNvSpPr>
            <a:spLocks noGrp="1"/>
          </p:cNvSpPr>
          <p:nvPr>
            <p:ph type="ftr" sz="quarter" idx="3"/>
          </p:nvPr>
        </p:nvSpPr>
        <p:spPr>
          <a:xfrm>
            <a:off x="467544" y="6376223"/>
            <a:ext cx="2895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b="1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nl-BE"/>
          </a:p>
        </p:txBody>
      </p:sp>
      <p:grpSp>
        <p:nvGrpSpPr>
          <p:cNvPr id="25" name="Groep 24"/>
          <p:cNvGrpSpPr/>
          <p:nvPr/>
        </p:nvGrpSpPr>
        <p:grpSpPr>
          <a:xfrm>
            <a:off x="7314440" y="6525344"/>
            <a:ext cx="1296096" cy="216024"/>
            <a:chOff x="7668368" y="6453336"/>
            <a:chExt cx="1296096" cy="216024"/>
          </a:xfrm>
        </p:grpSpPr>
        <p:sp>
          <p:nvSpPr>
            <p:cNvPr id="26" name="Ovaal 25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7" name="Ovaal 26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8" name="Ovaal 27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9" name="Ovaal 28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1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rgbClr val="FF3333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65320288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527301603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8549925"/>
      </p:ext>
    </p:extLst>
  </p:cSld>
  <p:clrMapOvr>
    <a:masterClrMapping/>
  </p:clrMapOvr>
  <p:hf hd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604119572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7421534"/>
      </p:ext>
    </p:extLst>
  </p:cSld>
  <p:clrMapOvr>
    <a:masterClrMapping/>
  </p:clrMapOvr>
  <p:hf hd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906407037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51478674"/>
      </p:ext>
    </p:extLst>
  </p:cSld>
  <p:clrMapOvr>
    <a:masterClrMapping/>
  </p:clrMapOvr>
  <p:hf hd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400376201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6473424"/>
      </p:ext>
    </p:extLst>
  </p:cSld>
  <p:clrMapOvr>
    <a:masterClrMapping/>
  </p:clrMapOvr>
  <p:hf hd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974075824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2220614"/>
      </p:ext>
    </p:extLst>
  </p:cSld>
  <p:clrMapOvr>
    <a:masterClrMapping/>
  </p:clrMapOvr>
  <p:hf hd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746986128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1631986"/>
      </p:ext>
    </p:extLst>
  </p:cSld>
  <p:clrMapOvr>
    <a:masterClrMapping/>
  </p:clrMapOvr>
  <p:hf hd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342766716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9404811"/>
      </p:ext>
    </p:extLst>
  </p:cSld>
  <p:clrMapOvr>
    <a:masterClrMapping/>
  </p:clrMapOvr>
  <p:hf hd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979774488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3636032"/>
      </p:ext>
    </p:extLst>
  </p:cSld>
  <p:clrMapOvr>
    <a:masterClrMapping/>
  </p:clrMapOvr>
  <p:hf hdr="0" dt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142732229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0779021"/>
      </p:ext>
    </p:extLst>
  </p:cSld>
  <p:clrMapOvr>
    <a:masterClrMapping/>
  </p:clrMapOvr>
  <p:hf hdr="0" dt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116533517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1724634"/>
      </p:ext>
    </p:extLst>
  </p:cSld>
  <p:clrMapOvr>
    <a:masterClrMapping/>
  </p:clrMapOvr>
  <p:hf hd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674780456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1725435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934259528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858623"/>
      </p:ext>
    </p:extLst>
  </p:cSld>
  <p:clrMapOvr>
    <a:masterClrMapping/>
  </p:clrMapOvr>
  <p:hf hd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76059113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1726477"/>
      </p:ext>
    </p:extLst>
  </p:cSld>
  <p:clrMapOvr>
    <a:masterClrMapping/>
  </p:clrMapOvr>
  <p:hf hd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762789065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53017482"/>
      </p:ext>
    </p:extLst>
  </p:cSld>
  <p:clrMapOvr>
    <a:masterClrMapping/>
  </p:clrMapOvr>
  <p:hf hd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89215909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71284360"/>
      </p:ext>
    </p:extLst>
  </p:cSld>
  <p:clrMapOvr>
    <a:masterClrMapping/>
  </p:clrMapOvr>
  <p:hf hd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985371221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02356"/>
      </p:ext>
    </p:extLst>
  </p:cSld>
  <p:clrMapOvr>
    <a:masterClrMapping/>
  </p:clrMapOvr>
  <p:hf hd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425806923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2316852"/>
      </p:ext>
    </p:extLst>
  </p:cSld>
  <p:clrMapOvr>
    <a:masterClrMapping/>
  </p:clrMapOvr>
  <p:hf hd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099482778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3309214"/>
      </p:ext>
    </p:extLst>
  </p:cSld>
  <p:clrMapOvr>
    <a:masterClrMapping/>
  </p:clrMapOvr>
  <p:hf hd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084565294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9999835"/>
      </p:ext>
    </p:extLst>
  </p:cSld>
  <p:clrMapOvr>
    <a:masterClrMapping/>
  </p:clrMapOvr>
  <p:hf hd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796580436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9987283"/>
      </p:ext>
    </p:extLst>
  </p:cSld>
  <p:clrMapOvr>
    <a:masterClrMapping/>
  </p:clrMapOvr>
  <p:hf hdr="0" dt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7633500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0440113"/>
      </p:ext>
    </p:extLst>
  </p:cSld>
  <p:clrMapOvr>
    <a:masterClrMapping/>
  </p:clrMapOvr>
  <p:hf hd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048315761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3335402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C00000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C00000"/>
                </a:solidFill>
                <a:latin typeface="+mn-lt"/>
              </a:rPr>
              <a:t> </a:t>
            </a:r>
            <a:r>
              <a:rPr lang="en-GB" sz="1100" baseline="0" err="1">
                <a:solidFill>
                  <a:srgbClr val="C00000"/>
                </a:solidFill>
                <a:latin typeface="+mn-lt"/>
              </a:rPr>
              <a:t>hoger</a:t>
            </a:r>
            <a:endParaRPr lang="en-GB" sz="1100" baseline="0">
              <a:solidFill>
                <a:srgbClr val="C00000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C00000"/>
                </a:solidFill>
                <a:latin typeface="+mn-lt"/>
              </a:rPr>
              <a:t>(</a:t>
            </a:r>
            <a:r>
              <a:rPr lang="en-GB" sz="1100" baseline="0" err="1">
                <a:solidFill>
                  <a:srgbClr val="C00000"/>
                </a:solidFill>
                <a:latin typeface="+mn-lt"/>
              </a:rPr>
              <a:t>betrouwbaarheid</a:t>
            </a:r>
            <a:r>
              <a:rPr lang="en-GB" sz="1100" baseline="0">
                <a:solidFill>
                  <a:srgbClr val="C00000"/>
                </a:solidFill>
                <a:latin typeface="+mn-lt"/>
              </a:rPr>
              <a:t>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132279959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6899176"/>
      </p:ext>
    </p:extLst>
  </p:cSld>
  <p:clrMapOvr>
    <a:masterClrMapping/>
  </p:clrMapOvr>
  <p:hf hd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179607145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7424916"/>
      </p:ext>
    </p:extLst>
  </p:cSld>
  <p:clrMapOvr>
    <a:masterClrMapping/>
  </p:clrMapOvr>
  <p:hf hd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150693852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0032202"/>
      </p:ext>
    </p:extLst>
  </p:cSld>
  <p:clrMapOvr>
    <a:masterClrMapping/>
  </p:clrMapOvr>
  <p:hf hd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860722546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0648897"/>
      </p:ext>
    </p:extLst>
  </p:cSld>
  <p:clrMapOvr>
    <a:masterClrMapping/>
  </p:clrMapOvr>
  <p:hf hd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63297286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1488046"/>
      </p:ext>
    </p:extLst>
  </p:cSld>
  <p:clrMapOvr>
    <a:masterClrMapping/>
  </p:clrMapOvr>
  <p:hf hd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41594933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7068782"/>
      </p:ext>
    </p:extLst>
  </p:cSld>
  <p:clrMapOvr>
    <a:masterClrMapping/>
  </p:clrMapOvr>
  <p:hf hd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996581964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4761625"/>
      </p:ext>
    </p:extLst>
  </p:cSld>
  <p:clrMapOvr>
    <a:masterClrMapping/>
  </p:clrMapOvr>
  <p:hf hd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677596121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60572849"/>
      </p:ext>
    </p:extLst>
  </p:cSld>
  <p:clrMapOvr>
    <a:masterClrMapping/>
  </p:clrMapOvr>
  <p:hf hd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923701091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9350228"/>
      </p:ext>
    </p:extLst>
  </p:cSld>
  <p:clrMapOvr>
    <a:masterClrMapping/>
  </p:clrMapOvr>
  <p:hf hd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120747279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2855793"/>
      </p:ext>
    </p:extLst>
  </p:cSld>
  <p:clrMapOvr>
    <a:masterClrMapping/>
  </p:clrMapOvr>
  <p:hf hd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467356425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1635099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733599714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943723"/>
      </p:ext>
    </p:extLst>
  </p:cSld>
  <p:clrMapOvr>
    <a:masterClrMapping/>
  </p:clrMapOvr>
  <p:hf hd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26826011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5705312"/>
      </p:ext>
    </p:extLst>
  </p:cSld>
  <p:clrMapOvr>
    <a:masterClrMapping/>
  </p:clrMapOvr>
  <p:hf hd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5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123419672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8569553"/>
      </p:ext>
    </p:extLst>
  </p:cSld>
  <p:clrMapOvr>
    <a:masterClrMapping/>
  </p:clrMapOvr>
  <p:hf hdr="0" dt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6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811273603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8135302"/>
      </p:ext>
    </p:extLst>
  </p:cSld>
  <p:clrMapOvr>
    <a:masterClrMapping/>
  </p:clrMapOvr>
  <p:hf hdr="0" dt="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7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540184189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2965750"/>
      </p:ext>
    </p:extLst>
  </p:cSld>
  <p:clrMapOvr>
    <a:masterClrMapping/>
  </p:clrMapOvr>
  <p:hf hdr="0" dt="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969696009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1951139"/>
      </p:ext>
    </p:extLst>
  </p:cSld>
  <p:clrMapOvr>
    <a:masterClrMapping/>
  </p:clrMapOvr>
  <p:hf hdr="0" dt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8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844621393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2750569"/>
      </p:ext>
    </p:extLst>
  </p:cSld>
  <p:clrMapOvr>
    <a:masterClrMapping/>
  </p:clrMapOvr>
  <p:hf hdr="0" dt="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9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261484649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5140162"/>
      </p:ext>
    </p:extLst>
  </p:cSld>
  <p:clrMapOvr>
    <a:masterClrMapping/>
  </p:clrMapOvr>
  <p:hf hdr="0" dt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0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036264479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87120"/>
      </p:ext>
    </p:extLst>
  </p:cSld>
  <p:clrMapOvr>
    <a:masterClrMapping/>
  </p:clrMapOvr>
  <p:hf hdr="0" dt="0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Grafiek 3"/>
              <p:cNvGraphicFramePr/>
              <p:nvPr>
                <p:extLst>
                  <p:ext uri="{D42A27DB-BD31-4B8C-83A1-F6EECF244321}">
                    <p14:modId xmlns:p14="http://schemas.microsoft.com/office/powerpoint/2010/main" val="1908510879"/>
                  </p:ext>
                </p:extLst>
              </p:nvPr>
            </p:nvGraphicFramePr>
            <p:xfrm>
              <a:off x="1456266" y="2491805"/>
              <a:ext cx="6096000" cy="368947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Grafiek 3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56266" y="2491805"/>
                <a:ext cx="6096000" cy="368947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42377867"/>
      </p:ext>
    </p:extLst>
  </p:cSld>
  <p:clrMapOvr>
    <a:masterClrMapping/>
  </p:clrMapOvr>
  <p:hf hdr="0" dt="0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Grafiek 3"/>
              <p:cNvGraphicFramePr/>
              <p:nvPr>
                <p:extLst>
                  <p:ext uri="{D42A27DB-BD31-4B8C-83A1-F6EECF244321}">
                    <p14:modId xmlns:p14="http://schemas.microsoft.com/office/powerpoint/2010/main" val="3204794338"/>
                  </p:ext>
                </p:extLst>
              </p:nvPr>
            </p:nvGraphicFramePr>
            <p:xfrm>
              <a:off x="1456266" y="2491805"/>
              <a:ext cx="6096000" cy="368947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Grafiek 3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56266" y="2491805"/>
                <a:ext cx="6096000" cy="368947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18877228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800476046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5876347"/>
      </p:ext>
    </p:extLst>
  </p:cSld>
  <p:clrMapOvr>
    <a:masterClrMapping/>
  </p:clrMapOvr>
  <p:hf hdr="0" dt="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Grafiek 3"/>
              <p:cNvGraphicFramePr/>
              <p:nvPr>
                <p:extLst>
                  <p:ext uri="{D42A27DB-BD31-4B8C-83A1-F6EECF244321}">
                    <p14:modId xmlns:p14="http://schemas.microsoft.com/office/powerpoint/2010/main" val="1899215739"/>
                  </p:ext>
                </p:extLst>
              </p:nvPr>
            </p:nvGraphicFramePr>
            <p:xfrm>
              <a:off x="1456266" y="2491805"/>
              <a:ext cx="6096000" cy="368947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Grafiek 3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56266" y="2491805"/>
                <a:ext cx="6096000" cy="368947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93825534"/>
      </p:ext>
    </p:extLst>
  </p:cSld>
  <p:clrMapOvr>
    <a:masterClrMapping/>
  </p:clrMapOvr>
  <p:hf hdr="0" dt="0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Tabel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09848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09848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09848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>
              <a:solidFill>
                <a:srgbClr val="F09848"/>
              </a:solidFill>
            </a:endParaRPr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17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</p:spTree>
    <p:extLst>
      <p:ext uri="{BB962C8B-B14F-4D97-AF65-F5344CB8AC3E}">
        <p14:creationId xmlns:p14="http://schemas.microsoft.com/office/powerpoint/2010/main" val="1116889247"/>
      </p:ext>
    </p:extLst>
  </p:cSld>
  <p:clrMapOvr>
    <a:masterClrMapping/>
  </p:clrMapOvr>
  <p:hf hdr="0" dt="0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ek - Conclu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3" y="2420888"/>
            <a:ext cx="519491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0" name="Rechthoek 9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5868342" y="2444823"/>
            <a:ext cx="2736106" cy="252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Verduidelijken conclusies</a:t>
            </a:r>
          </a:p>
        </p:txBody>
      </p:sp>
      <p:sp>
        <p:nvSpPr>
          <p:cNvPr id="16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3" name="Rechthoek 12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09848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09848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09848"/>
                </a:solidFill>
                <a:latin typeface="+mn-lt"/>
              </a:rPr>
              <a:t>(betrouwbaarheid 95%)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>
              <a:solidFill>
                <a:srgbClr val="F09848"/>
              </a:solidFill>
            </a:endParaRPr>
          </a:p>
        </p:txBody>
      </p:sp>
      <p:sp>
        <p:nvSpPr>
          <p:cNvPr id="2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73690102"/>
      </p:ext>
    </p:extLst>
  </p:cSld>
  <p:clrMapOvr>
    <a:masterClrMapping/>
  </p:clrMapOvr>
  <p:hf hdr="0" dt="0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afiek - Conclu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abel 4"/>
          <p:cNvSpPr>
            <a:spLocks noGrp="1"/>
          </p:cNvSpPr>
          <p:nvPr>
            <p:ph type="tbl" sz="quarter" idx="16"/>
          </p:nvPr>
        </p:nvSpPr>
        <p:spPr>
          <a:xfrm>
            <a:off x="457200" y="2420942"/>
            <a:ext cx="5194300" cy="367188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l-NL"/>
              <a:t>Klik op het pictogram als u een tabel wilt toevoegen</a:t>
            </a:r>
            <a:endParaRPr lang="nl-BE"/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69" y="1413272"/>
            <a:ext cx="7974756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0" name="Rechthoek 9"/>
          <p:cNvSpPr/>
          <p:nvPr/>
        </p:nvSpPr>
        <p:spPr>
          <a:xfrm>
            <a:off x="490594" y="1402029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5870388" y="2420938"/>
            <a:ext cx="2736106" cy="252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Verduidelijken conclusies</a:t>
            </a:r>
          </a:p>
        </p:txBody>
      </p:sp>
      <p:sp>
        <p:nvSpPr>
          <p:cNvPr id="16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3" name="Rechthoek 12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09848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09848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09848"/>
                </a:solidFill>
                <a:latin typeface="+mn-lt"/>
              </a:rPr>
              <a:t>(betrouwbaarheid 95%)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>
              <a:solidFill>
                <a:srgbClr val="F09848"/>
              </a:solidFill>
            </a:endParaRPr>
          </a:p>
        </p:txBody>
      </p:sp>
      <p:sp>
        <p:nvSpPr>
          <p:cNvPr id="2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74491866"/>
      </p:ext>
    </p:extLst>
  </p:cSld>
  <p:clrMapOvr>
    <a:masterClrMapping/>
  </p:clrMapOvr>
  <p:hf hdr="0" dt="0"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323528" y="6338446"/>
            <a:ext cx="2895600" cy="365125"/>
          </a:xfrm>
        </p:spPr>
        <p:txBody>
          <a:bodyPr/>
          <a:lstStyle/>
          <a:p>
            <a:endParaRPr lang="nl-BE"/>
          </a:p>
        </p:txBody>
      </p:sp>
      <p:sp>
        <p:nvSpPr>
          <p:cNvPr id="10" name="Tijdelijke aanduiding voor tekst 3"/>
          <p:cNvSpPr>
            <a:spLocks noGrp="1"/>
          </p:cNvSpPr>
          <p:nvPr>
            <p:ph type="body" sz="quarter" idx="12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lang="nl-BE" sz="20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Conclusies</a:t>
            </a:r>
          </a:p>
        </p:txBody>
      </p:sp>
      <p:sp>
        <p:nvSpPr>
          <p:cNvPr id="5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1094466" y="1443666"/>
            <a:ext cx="7920880" cy="863600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9" name="Tijdelijke aanduiding voor tekst 11"/>
          <p:cNvSpPr>
            <a:spLocks noGrp="1"/>
          </p:cNvSpPr>
          <p:nvPr>
            <p:ph type="body" sz="quarter" idx="14" hasCustomPrompt="1"/>
          </p:nvPr>
        </p:nvSpPr>
        <p:spPr>
          <a:xfrm>
            <a:off x="1094466" y="2929834"/>
            <a:ext cx="7920880" cy="863600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94466" y="4429116"/>
            <a:ext cx="7920880" cy="863600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14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rgbClr val="FF3333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30189971"/>
      </p:ext>
    </p:extLst>
  </p:cSld>
  <p:clrMapOvr>
    <a:masterClrMapping/>
  </p:clrMapOvr>
  <p:hf hdr="0" dt="0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fgeronde rechthoek 1"/>
          <p:cNvSpPr/>
          <p:nvPr/>
        </p:nvSpPr>
        <p:spPr>
          <a:xfrm>
            <a:off x="2626769" y="1502319"/>
            <a:ext cx="6480720" cy="4032448"/>
          </a:xfrm>
          <a:prstGeom prst="round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>
              <a:latin typeface="+mn-lt"/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685800" y="3"/>
            <a:ext cx="360000" cy="6858001"/>
          </a:xfrm>
          <a:prstGeom prst="rect">
            <a:avLst/>
          </a:prstGeom>
          <a:solidFill>
            <a:srgbClr val="AAD9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  <a:p>
            <a:pPr algn="ctr"/>
            <a:endParaRPr lang="nl-NL" sz="1800"/>
          </a:p>
        </p:txBody>
      </p:sp>
      <p:sp>
        <p:nvSpPr>
          <p:cNvPr id="17" name="Tijdelijke aanduiding voor tekst 13"/>
          <p:cNvSpPr>
            <a:spLocks noGrp="1"/>
          </p:cNvSpPr>
          <p:nvPr>
            <p:ph type="body" sz="quarter" idx="12" hasCustomPrompt="1"/>
          </p:nvPr>
        </p:nvSpPr>
        <p:spPr>
          <a:xfrm>
            <a:off x="3618127" y="1871398"/>
            <a:ext cx="3816350" cy="1845634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Project Leader/Assistant and contact details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848" y="476672"/>
            <a:ext cx="2973700" cy="1008112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6228184" y="4293100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800">
                <a:solidFill>
                  <a:schemeClr val="bg1"/>
                </a:solidFill>
                <a:latin typeface="+mj-lt"/>
              </a:rPr>
              <a:t>iVOX</a:t>
            </a:r>
          </a:p>
          <a:p>
            <a:pPr algn="r"/>
            <a:r>
              <a:rPr lang="en-GB" sz="1800">
                <a:solidFill>
                  <a:schemeClr val="bg1"/>
                </a:solidFill>
                <a:latin typeface="+mn-lt"/>
              </a:rPr>
              <a:t>Engels</a:t>
            </a:r>
            <a:r>
              <a:rPr lang="en-GB" sz="1800" baseline="0">
                <a:solidFill>
                  <a:schemeClr val="bg1"/>
                </a:solidFill>
                <a:latin typeface="+mn-lt"/>
              </a:rPr>
              <a:t> Plein 35/01.01</a:t>
            </a:r>
          </a:p>
          <a:p>
            <a:pPr algn="r"/>
            <a:r>
              <a:rPr lang="en-GB" sz="1800" baseline="0">
                <a:solidFill>
                  <a:schemeClr val="bg1"/>
                </a:solidFill>
                <a:latin typeface="+mn-lt"/>
              </a:rPr>
              <a:t>3000 Leuven</a:t>
            </a:r>
          </a:p>
          <a:p>
            <a:pPr algn="r"/>
            <a:r>
              <a:rPr lang="en-GB" sz="1800" baseline="0">
                <a:solidFill>
                  <a:schemeClr val="bg1"/>
                </a:solidFill>
                <a:latin typeface="+mn-lt"/>
              </a:rPr>
              <a:t>+32 16 22 62 14</a:t>
            </a:r>
          </a:p>
        </p:txBody>
      </p:sp>
      <p:grpSp>
        <p:nvGrpSpPr>
          <p:cNvPr id="10" name="Groep 9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4" name="Ovaal 13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6" name="Ovaal 15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8" name="Ovaal 17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pic>
        <p:nvPicPr>
          <p:cNvPr id="20" name="Picture 4" descr="http://www.conversition.com/wp-content/uploads/2011/02/esomar-logo.png">
            <a:extLst>
              <a:ext uri="{FF2B5EF4-FFF2-40B4-BE49-F238E27FC236}">
                <a16:creationId xmlns:a16="http://schemas.microsoft.com/office/drawing/2014/main" id="{375B648F-3E96-411F-8248-4078AF0EA4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6008" y="6059107"/>
            <a:ext cx="1548000" cy="5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D2FD06AF-9885-4C5D-9E65-B286116DDF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996" y="6012077"/>
            <a:ext cx="1610839" cy="47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83736"/>
      </p:ext>
    </p:extLst>
  </p:cSld>
  <p:clrMapOvr>
    <a:masterClrMapping/>
  </p:clrMapOvr>
  <p:hf hdr="0" dt="0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E1E59-BA22-4618-A34F-C6B5172722CB}" type="datetime1">
              <a:rPr lang="nl-BE" smtClean="0"/>
              <a:t>14/04/2021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/>
          <a:lstStyle/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17795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542979908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1686976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460650047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1182227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173117758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4356782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886727673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83449063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staf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40768"/>
            <a:ext cx="8229600" cy="4896544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500"/>
            </a:lvl1pPr>
          </a:lstStyle>
          <a:p>
            <a:r>
              <a:rPr lang="en-GB"/>
              <a:t>Inhoudstafel</a:t>
            </a:r>
            <a:br>
              <a:rPr lang="en-GB"/>
            </a:br>
            <a:br>
              <a:rPr lang="en-GB"/>
            </a:b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1" name="Tijdelijke aanduiding voor voettekst 8"/>
          <p:cNvSpPr>
            <a:spLocks noGrp="1"/>
          </p:cNvSpPr>
          <p:nvPr>
            <p:ph type="ftr" sz="quarter" idx="3"/>
          </p:nvPr>
        </p:nvSpPr>
        <p:spPr>
          <a:xfrm>
            <a:off x="454314" y="6356354"/>
            <a:ext cx="2895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b="1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51581475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401471891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0448189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064760278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9096020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03357604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3005255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422142743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2673473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229408648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9306955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900504971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0596536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443607537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9847682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86599358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5276719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963230014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8463297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344515789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6199008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e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080000"/>
          </a:xfrm>
        </p:spPr>
        <p:txBody>
          <a:bodyPr anchor="t">
            <a:normAutofit/>
          </a:bodyPr>
          <a:lstStyle>
            <a:lvl1pPr algn="l">
              <a:defRPr sz="3500" b="1" cap="all"/>
            </a:lvl1pPr>
          </a:lstStyle>
          <a:p>
            <a:r>
              <a:rPr lang="en-GB"/>
              <a:t>Sectietitel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2313" y="3212975"/>
            <a:ext cx="7772400" cy="1080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i="1">
                <a:solidFill>
                  <a:schemeClr val="accent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Boventitel</a:t>
            </a:r>
          </a:p>
        </p:txBody>
      </p:sp>
      <p:sp>
        <p:nvSpPr>
          <p:cNvPr id="10" name="Rechthoek 9"/>
          <p:cNvSpPr/>
          <p:nvPr/>
        </p:nvSpPr>
        <p:spPr>
          <a:xfrm>
            <a:off x="611562" y="4406900"/>
            <a:ext cx="45719" cy="1080000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</p:spTree>
    <p:extLst>
      <p:ext uri="{BB962C8B-B14F-4D97-AF65-F5344CB8AC3E}">
        <p14:creationId xmlns:p14="http://schemas.microsoft.com/office/powerpoint/2010/main" val="3079859871"/>
      </p:ext>
    </p:extLst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1542875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6099469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95222189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4971480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195365262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5578111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98150719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42593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793973172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5463605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242439768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0417291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742062656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8713053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5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897411974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6057432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6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591309829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5069219"/>
      </p:ext>
    </p:extLst>
  </p:cSld>
  <p:clrMapOvr>
    <a:masterClrMapping/>
  </p:clrMapOvr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7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364385988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022780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484784"/>
            <a:ext cx="8229600" cy="504056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500"/>
            </a:lvl1pPr>
          </a:lstStyle>
          <a:p>
            <a:r>
              <a:rPr lang="en-GB"/>
              <a:t>Titel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57200" y="2492900"/>
            <a:ext cx="8229600" cy="363326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 sz="2000"/>
            </a:lvl2pPr>
            <a:lvl3pPr>
              <a:lnSpc>
                <a:spcPct val="100000"/>
              </a:lnSpc>
              <a:spcBef>
                <a:spcPts val="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GB"/>
              <a:t>Ondertitel</a:t>
            </a:r>
          </a:p>
          <a:p>
            <a:pPr lvl="1"/>
            <a:r>
              <a:rPr lang="en-GB"/>
              <a:t>Tweede niveau</a:t>
            </a:r>
          </a:p>
          <a:p>
            <a:pPr lvl="2"/>
            <a:r>
              <a:rPr lang="en-GB"/>
              <a:t>Derde niveau</a:t>
            </a:r>
          </a:p>
          <a:p>
            <a:pPr lvl="3"/>
            <a:r>
              <a:rPr lang="en-GB"/>
              <a:t>Vierde niveau</a:t>
            </a:r>
          </a:p>
          <a:p>
            <a:pPr lvl="4"/>
            <a:r>
              <a:rPr lang="en-GB"/>
              <a:t>Vijfde niveau</a:t>
            </a:r>
          </a:p>
        </p:txBody>
      </p:sp>
      <p:sp>
        <p:nvSpPr>
          <p:cNvPr id="8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3"/>
          </p:nvPr>
        </p:nvSpPr>
        <p:spPr>
          <a:xfrm>
            <a:off x="461408" y="6356314"/>
            <a:ext cx="2895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b="1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86955588"/>
      </p:ext>
    </p:extLst>
  </p:cSld>
  <p:clrMapOvr>
    <a:masterClrMapping/>
  </p:clrMapOvr>
  <p:hf hd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942736021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4844323"/>
      </p:ext>
    </p:extLst>
  </p:cSld>
  <p:clrMapOvr>
    <a:masterClrMapping/>
  </p:clrMapOvr>
  <p:hf hd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8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858990183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6951562"/>
      </p:ext>
    </p:extLst>
  </p:cSld>
  <p:clrMapOvr>
    <a:masterClrMapping/>
  </p:clrMapOvr>
  <p:hf hd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9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42993428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8366041"/>
      </p:ext>
    </p:extLst>
  </p:cSld>
  <p:clrMapOvr>
    <a:masterClrMapping/>
  </p:clrMapOvr>
  <p:hf hd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0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06065243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4203483"/>
      </p:ext>
    </p:extLst>
  </p:cSld>
  <p:clrMapOvr>
    <a:masterClrMapping/>
  </p:clrMapOvr>
  <p:hf hd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Grafiek 3"/>
              <p:cNvGraphicFramePr/>
              <p:nvPr>
                <p:extLst>
                  <p:ext uri="{D42A27DB-BD31-4B8C-83A1-F6EECF244321}">
                    <p14:modId xmlns:p14="http://schemas.microsoft.com/office/powerpoint/2010/main" val="316397362"/>
                  </p:ext>
                </p:extLst>
              </p:nvPr>
            </p:nvGraphicFramePr>
            <p:xfrm>
              <a:off x="1456266" y="2491805"/>
              <a:ext cx="6096000" cy="368947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Grafiek 3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56266" y="2491805"/>
                <a:ext cx="6096000" cy="368947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85172487"/>
      </p:ext>
    </p:extLst>
  </p:cSld>
  <p:clrMapOvr>
    <a:masterClrMapping/>
  </p:clrMapOvr>
  <p:hf hd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Grafiek 3"/>
              <p:cNvGraphicFramePr/>
              <p:nvPr>
                <p:extLst>
                  <p:ext uri="{D42A27DB-BD31-4B8C-83A1-F6EECF244321}">
                    <p14:modId xmlns:p14="http://schemas.microsoft.com/office/powerpoint/2010/main" val="929446991"/>
                  </p:ext>
                </p:extLst>
              </p:nvPr>
            </p:nvGraphicFramePr>
            <p:xfrm>
              <a:off x="1456266" y="2491805"/>
              <a:ext cx="6096000" cy="368947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Grafiek 3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56266" y="2491805"/>
                <a:ext cx="6096000" cy="368947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40169219"/>
      </p:ext>
    </p:extLst>
  </p:cSld>
  <p:clrMapOvr>
    <a:masterClrMapping/>
  </p:clrMapOvr>
  <p:hf hd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Grafiek 3"/>
              <p:cNvGraphicFramePr/>
              <p:nvPr>
                <p:extLst>
                  <p:ext uri="{D42A27DB-BD31-4B8C-83A1-F6EECF244321}">
                    <p14:modId xmlns:p14="http://schemas.microsoft.com/office/powerpoint/2010/main" val="2075685812"/>
                  </p:ext>
                </p:extLst>
              </p:nvPr>
            </p:nvGraphicFramePr>
            <p:xfrm>
              <a:off x="1456266" y="2491805"/>
              <a:ext cx="6096000" cy="368947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Grafiek 3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56266" y="2491805"/>
                <a:ext cx="6096000" cy="368947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22663567"/>
      </p:ext>
    </p:extLst>
  </p:cSld>
  <p:clrMapOvr>
    <a:masterClrMapping/>
  </p:clrMapOvr>
  <p:hf hd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Tabel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09848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09848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09848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>
              <a:solidFill>
                <a:srgbClr val="F09848"/>
              </a:solidFill>
            </a:endParaRPr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17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</p:spTree>
    <p:extLst>
      <p:ext uri="{BB962C8B-B14F-4D97-AF65-F5344CB8AC3E}">
        <p14:creationId xmlns:p14="http://schemas.microsoft.com/office/powerpoint/2010/main" val="2496757830"/>
      </p:ext>
    </p:extLst>
  </p:cSld>
  <p:clrMapOvr>
    <a:masterClrMapping/>
  </p:clrMapOvr>
  <p:hf hd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ek - Conclu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3" y="2420888"/>
            <a:ext cx="519491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0" name="Rechthoek 9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5868342" y="2444823"/>
            <a:ext cx="2736106" cy="252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Verduidelijken conclusies</a:t>
            </a:r>
          </a:p>
        </p:txBody>
      </p:sp>
      <p:sp>
        <p:nvSpPr>
          <p:cNvPr id="16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3" name="Rechthoek 12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09848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09848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09848"/>
                </a:solidFill>
                <a:latin typeface="+mn-lt"/>
              </a:rPr>
              <a:t>(betrouwbaarheid 95%)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>
              <a:solidFill>
                <a:srgbClr val="F09848"/>
              </a:solidFill>
            </a:endParaRPr>
          </a:p>
        </p:txBody>
      </p:sp>
      <p:sp>
        <p:nvSpPr>
          <p:cNvPr id="2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50471252"/>
      </p:ext>
    </p:extLst>
  </p:cSld>
  <p:clrMapOvr>
    <a:masterClrMapping/>
  </p:clrMapOvr>
  <p:hf hd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afiek - Conclu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abel 4"/>
          <p:cNvSpPr>
            <a:spLocks noGrp="1"/>
          </p:cNvSpPr>
          <p:nvPr>
            <p:ph type="tbl" sz="quarter" idx="16"/>
          </p:nvPr>
        </p:nvSpPr>
        <p:spPr>
          <a:xfrm>
            <a:off x="457200" y="2420942"/>
            <a:ext cx="5194300" cy="367188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l-NL"/>
              <a:t>Klik op het pictogram als u een tabel wilt toevoegen</a:t>
            </a:r>
            <a:endParaRPr lang="nl-BE"/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69" y="1413272"/>
            <a:ext cx="7974756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0" name="Rechthoek 9"/>
          <p:cNvSpPr/>
          <p:nvPr/>
        </p:nvSpPr>
        <p:spPr>
          <a:xfrm>
            <a:off x="490594" y="1402029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5870388" y="2420938"/>
            <a:ext cx="2736106" cy="252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Verduidelijken conclusies</a:t>
            </a:r>
          </a:p>
        </p:txBody>
      </p:sp>
      <p:sp>
        <p:nvSpPr>
          <p:cNvPr id="16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3" name="Rechthoek 12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09848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09848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09848"/>
                </a:solidFill>
                <a:latin typeface="+mn-lt"/>
              </a:rPr>
              <a:t>(betrouwbaarheid 95%)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>
              <a:solidFill>
                <a:srgbClr val="F09848"/>
              </a:solidFill>
            </a:endParaRPr>
          </a:p>
        </p:txBody>
      </p:sp>
      <p:sp>
        <p:nvSpPr>
          <p:cNvPr id="2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93302935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2492900"/>
            <a:ext cx="8229600" cy="363326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Tekst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484784"/>
            <a:ext cx="8229600" cy="504056"/>
          </a:xfrm>
        </p:spPr>
        <p:txBody>
          <a:bodyPr>
            <a:normAutofit/>
          </a:bodyPr>
          <a:lstStyle>
            <a:lvl1pPr algn="l">
              <a:defRPr sz="2500"/>
            </a:lvl1pPr>
          </a:lstStyle>
          <a:p>
            <a:r>
              <a:rPr lang="en-GB"/>
              <a:t>Titel</a:t>
            </a:r>
          </a:p>
        </p:txBody>
      </p:sp>
      <p:sp>
        <p:nvSpPr>
          <p:cNvPr id="8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grpSp>
        <p:nvGrpSpPr>
          <p:cNvPr id="9" name="Groep 8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0" name="Ovaal 9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3" name="Ovaal 12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4" name="Ovaal 13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5" name="Ovaal 14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voettekst 8"/>
          <p:cNvSpPr>
            <a:spLocks noGrp="1"/>
          </p:cNvSpPr>
          <p:nvPr>
            <p:ph type="ftr" sz="quarter" idx="3"/>
          </p:nvPr>
        </p:nvSpPr>
        <p:spPr>
          <a:xfrm>
            <a:off x="467544" y="6376223"/>
            <a:ext cx="2895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b="1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nl-BE"/>
          </a:p>
        </p:txBody>
      </p:sp>
      <p:grpSp>
        <p:nvGrpSpPr>
          <p:cNvPr id="25" name="Groep 24"/>
          <p:cNvGrpSpPr/>
          <p:nvPr/>
        </p:nvGrpSpPr>
        <p:grpSpPr>
          <a:xfrm>
            <a:off x="7314440" y="6525344"/>
            <a:ext cx="1296096" cy="216024"/>
            <a:chOff x="7668368" y="6453336"/>
            <a:chExt cx="1296096" cy="216024"/>
          </a:xfrm>
        </p:grpSpPr>
        <p:sp>
          <p:nvSpPr>
            <p:cNvPr id="26" name="Ovaal 25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7" name="Ovaal 26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8" name="Ovaal 27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9" name="Ovaal 28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1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rgbClr val="FF3333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90813614"/>
      </p:ext>
    </p:extLst>
  </p:cSld>
  <p:clrMapOvr>
    <a:masterClrMapping/>
  </p:clrMapOvr>
  <p:hf hd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323528" y="6338446"/>
            <a:ext cx="2895600" cy="365125"/>
          </a:xfrm>
        </p:spPr>
        <p:txBody>
          <a:bodyPr/>
          <a:lstStyle/>
          <a:p>
            <a:endParaRPr lang="nl-BE"/>
          </a:p>
        </p:txBody>
      </p:sp>
      <p:sp>
        <p:nvSpPr>
          <p:cNvPr id="10" name="Tijdelijke aanduiding voor tekst 3"/>
          <p:cNvSpPr>
            <a:spLocks noGrp="1"/>
          </p:cNvSpPr>
          <p:nvPr>
            <p:ph type="body" sz="quarter" idx="12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lang="nl-BE" sz="20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Conclusies</a:t>
            </a:r>
          </a:p>
        </p:txBody>
      </p:sp>
      <p:sp>
        <p:nvSpPr>
          <p:cNvPr id="5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1094466" y="1443666"/>
            <a:ext cx="7920880" cy="863600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9" name="Tijdelijke aanduiding voor tekst 11"/>
          <p:cNvSpPr>
            <a:spLocks noGrp="1"/>
          </p:cNvSpPr>
          <p:nvPr>
            <p:ph type="body" sz="quarter" idx="14" hasCustomPrompt="1"/>
          </p:nvPr>
        </p:nvSpPr>
        <p:spPr>
          <a:xfrm>
            <a:off x="1094466" y="2929834"/>
            <a:ext cx="7920880" cy="863600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94466" y="4429116"/>
            <a:ext cx="7920880" cy="863600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14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rgbClr val="FF3333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58978183"/>
      </p:ext>
    </p:extLst>
  </p:cSld>
  <p:clrMapOvr>
    <a:masterClrMapping/>
  </p:clrMapOvr>
  <p:hf hd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fgeronde rechthoek 1"/>
          <p:cNvSpPr/>
          <p:nvPr/>
        </p:nvSpPr>
        <p:spPr>
          <a:xfrm>
            <a:off x="2626769" y="1502319"/>
            <a:ext cx="6480720" cy="4032448"/>
          </a:xfrm>
          <a:prstGeom prst="round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>
              <a:latin typeface="+mn-lt"/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685800" y="3"/>
            <a:ext cx="360000" cy="6858001"/>
          </a:xfrm>
          <a:prstGeom prst="rect">
            <a:avLst/>
          </a:prstGeom>
          <a:solidFill>
            <a:srgbClr val="AAD9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  <a:p>
            <a:pPr algn="ctr"/>
            <a:endParaRPr lang="nl-NL" sz="1800"/>
          </a:p>
        </p:txBody>
      </p:sp>
      <p:sp>
        <p:nvSpPr>
          <p:cNvPr id="17" name="Tijdelijke aanduiding voor tekst 13"/>
          <p:cNvSpPr>
            <a:spLocks noGrp="1"/>
          </p:cNvSpPr>
          <p:nvPr>
            <p:ph type="body" sz="quarter" idx="12" hasCustomPrompt="1"/>
          </p:nvPr>
        </p:nvSpPr>
        <p:spPr>
          <a:xfrm>
            <a:off x="3618127" y="1871398"/>
            <a:ext cx="3816350" cy="1845634"/>
          </a:xfrm>
        </p:spPr>
        <p:txBody>
          <a:bodyPr lIns="0" tIns="0" r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Projectleider/assistent en contactgegevens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848" y="476672"/>
            <a:ext cx="2973700" cy="1008112"/>
          </a:xfrm>
          <a:prstGeom prst="rect">
            <a:avLst/>
          </a:prstGeom>
        </p:spPr>
      </p:pic>
      <p:pic>
        <p:nvPicPr>
          <p:cNvPr id="12" name="Afbeelding 20" descr="deloitte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9744" y="5944544"/>
            <a:ext cx="1567595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Users\Stagiair\Downloads\Febelma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9644" y="5968051"/>
            <a:ext cx="595312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://www.conversition.com/wp-content/uploads/2011/02/esomar-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19698" y="5968051"/>
            <a:ext cx="1548000" cy="5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6228184" y="4293100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800">
                <a:solidFill>
                  <a:schemeClr val="bg1"/>
                </a:solidFill>
                <a:latin typeface="+mj-lt"/>
              </a:rPr>
              <a:t>iVOX</a:t>
            </a:r>
          </a:p>
          <a:p>
            <a:pPr algn="r"/>
            <a:r>
              <a:rPr lang="en-GB" sz="1800">
                <a:solidFill>
                  <a:schemeClr val="bg1"/>
                </a:solidFill>
                <a:latin typeface="+mn-lt"/>
              </a:rPr>
              <a:t>Engels</a:t>
            </a:r>
            <a:r>
              <a:rPr lang="en-GB" sz="1800" baseline="0">
                <a:solidFill>
                  <a:schemeClr val="bg1"/>
                </a:solidFill>
                <a:latin typeface="+mn-lt"/>
              </a:rPr>
              <a:t> Plein 35/01.01</a:t>
            </a:r>
          </a:p>
          <a:p>
            <a:pPr algn="r"/>
            <a:r>
              <a:rPr lang="en-GB" sz="1800" baseline="0">
                <a:solidFill>
                  <a:schemeClr val="bg1"/>
                </a:solidFill>
                <a:latin typeface="+mn-lt"/>
              </a:rPr>
              <a:t>3000 Leuven</a:t>
            </a:r>
          </a:p>
          <a:p>
            <a:pPr algn="r"/>
            <a:r>
              <a:rPr lang="en-GB" sz="1800" baseline="0">
                <a:solidFill>
                  <a:schemeClr val="bg1"/>
                </a:solidFill>
                <a:latin typeface="+mn-lt"/>
              </a:rPr>
              <a:t>+32 16 22 62 14</a:t>
            </a:r>
          </a:p>
        </p:txBody>
      </p:sp>
      <p:grpSp>
        <p:nvGrpSpPr>
          <p:cNvPr id="10" name="Groep 9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4" name="Ovaal 13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6" name="Ovaal 15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8" name="Ovaal 17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1084062"/>
      </p:ext>
    </p:extLst>
  </p:cSld>
  <p:clrMapOvr>
    <a:masterClrMapping/>
  </p:clrMapOvr>
  <p:hf hd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E1E59-BA22-4618-A34F-C6B5172722CB}" type="datetime1">
              <a:rPr lang="nl-BE" smtClean="0"/>
              <a:t>14/04/2021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/>
          <a:lstStyle/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99979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Klik om de stijl te bewerken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Klik om de ondertitelstijl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96FC-3F95-452B-A11E-5E5B90AFA962}" type="datetime1">
              <a:rPr lang="nl-NL" smtClean="0"/>
              <a:t>14-04-2021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/>
          <a:lstStyle/>
          <a:p>
            <a:fld id="{DAE2BAB3-C6A0-42E8-A714-188450EF6D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81162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0209479"/>
      </p:ext>
    </p:extLst>
  </p:cSld>
  <p:clrMapOvr>
    <a:masterClrMapping/>
  </p:clrMapOvr>
  <p:hf hd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staf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40768"/>
            <a:ext cx="8229600" cy="4896544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500"/>
            </a:lvl1pPr>
          </a:lstStyle>
          <a:p>
            <a:r>
              <a:rPr lang="en-GB"/>
              <a:t>Inhoudstafel</a:t>
            </a:r>
            <a:br>
              <a:rPr lang="en-GB"/>
            </a:br>
            <a:br>
              <a:rPr lang="en-GB"/>
            </a:b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1" name="Tijdelijke aanduiding voor voettekst 8"/>
          <p:cNvSpPr>
            <a:spLocks noGrp="1"/>
          </p:cNvSpPr>
          <p:nvPr>
            <p:ph type="ftr" sz="quarter" idx="3"/>
          </p:nvPr>
        </p:nvSpPr>
        <p:spPr>
          <a:xfrm>
            <a:off x="454314" y="6356354"/>
            <a:ext cx="2895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b="1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nl-BE"/>
          </a:p>
        </p:txBody>
      </p:sp>
      <p:grpSp>
        <p:nvGrpSpPr>
          <p:cNvPr id="7" name="Groep 6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8" name="Ovaal 7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9" name="Ovaal 8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2" name="Ovaal 11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3" name="Ovaal 12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14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rgbClr val="FF3333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11865041"/>
      </p:ext>
    </p:extLst>
  </p:cSld>
  <p:clrMapOvr>
    <a:masterClrMapping/>
  </p:clrMapOvr>
  <p:hf hd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e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080000"/>
          </a:xfrm>
        </p:spPr>
        <p:txBody>
          <a:bodyPr anchor="t">
            <a:normAutofit/>
          </a:bodyPr>
          <a:lstStyle>
            <a:lvl1pPr algn="l">
              <a:defRPr sz="3500" b="1" cap="all"/>
            </a:lvl1pPr>
          </a:lstStyle>
          <a:p>
            <a:r>
              <a:rPr lang="en-GB"/>
              <a:t>Sectietitel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2313" y="3212975"/>
            <a:ext cx="7772400" cy="1080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i="1">
                <a:solidFill>
                  <a:schemeClr val="accent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Boventitel</a:t>
            </a:r>
          </a:p>
        </p:txBody>
      </p:sp>
      <p:sp>
        <p:nvSpPr>
          <p:cNvPr id="10" name="Rechthoek 9"/>
          <p:cNvSpPr/>
          <p:nvPr/>
        </p:nvSpPr>
        <p:spPr>
          <a:xfrm>
            <a:off x="611562" y="4406900"/>
            <a:ext cx="45719" cy="1080000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3"/>
          </p:nvPr>
        </p:nvSpPr>
        <p:spPr>
          <a:xfrm>
            <a:off x="461408" y="6356314"/>
            <a:ext cx="2895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b="1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nl-BE"/>
          </a:p>
        </p:txBody>
      </p:sp>
      <p:grpSp>
        <p:nvGrpSpPr>
          <p:cNvPr id="14" name="Groep 13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5" name="Ovaal 14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6" name="Ovaal 15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7" name="Ovaal 16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8" name="Ovaal 17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9148561"/>
      </p:ext>
    </p:extLst>
  </p:cSld>
  <p:clrMapOvr>
    <a:masterClrMapping/>
  </p:clrMapOvr>
  <p:hf hd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484784"/>
            <a:ext cx="8229600" cy="504056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500"/>
            </a:lvl1pPr>
          </a:lstStyle>
          <a:p>
            <a:r>
              <a:rPr lang="en-GB"/>
              <a:t>Titel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57200" y="2492900"/>
            <a:ext cx="8229600" cy="363326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 sz="2000"/>
            </a:lvl2pPr>
            <a:lvl3pPr>
              <a:lnSpc>
                <a:spcPct val="100000"/>
              </a:lnSpc>
              <a:spcBef>
                <a:spcPts val="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GB"/>
              <a:t>Ondertitel</a:t>
            </a:r>
          </a:p>
          <a:p>
            <a:pPr lvl="1"/>
            <a:r>
              <a:rPr lang="en-GB"/>
              <a:t>Tweede niveau</a:t>
            </a:r>
          </a:p>
          <a:p>
            <a:pPr lvl="2"/>
            <a:r>
              <a:rPr lang="en-GB"/>
              <a:t>Derde niveau</a:t>
            </a:r>
          </a:p>
          <a:p>
            <a:pPr lvl="3"/>
            <a:r>
              <a:rPr lang="en-GB"/>
              <a:t>Vierde niveau</a:t>
            </a:r>
          </a:p>
          <a:p>
            <a:pPr lvl="4"/>
            <a:r>
              <a:rPr lang="en-GB"/>
              <a:t>Vijfde niveau</a:t>
            </a:r>
          </a:p>
        </p:txBody>
      </p:sp>
      <p:sp>
        <p:nvSpPr>
          <p:cNvPr id="8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3"/>
          </p:nvPr>
        </p:nvSpPr>
        <p:spPr>
          <a:xfrm>
            <a:off x="461408" y="6356314"/>
            <a:ext cx="2895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b="1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nl-BE"/>
          </a:p>
        </p:txBody>
      </p:sp>
      <p:grpSp>
        <p:nvGrpSpPr>
          <p:cNvPr id="10" name="Groep 9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3" name="Ovaal 12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4" name="Ovaal 13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5" name="Ovaal 14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6" name="Ovaal 15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rgbClr val="FF3333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07685863"/>
      </p:ext>
    </p:extLst>
  </p:cSld>
  <p:clrMapOvr>
    <a:masterClrMapping/>
  </p:clrMapOvr>
  <p:hf hd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2492900"/>
            <a:ext cx="8229600" cy="363326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Tekst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484784"/>
            <a:ext cx="8229600" cy="504056"/>
          </a:xfrm>
        </p:spPr>
        <p:txBody>
          <a:bodyPr>
            <a:normAutofit/>
          </a:bodyPr>
          <a:lstStyle>
            <a:lvl1pPr algn="l">
              <a:defRPr sz="2500"/>
            </a:lvl1pPr>
          </a:lstStyle>
          <a:p>
            <a:r>
              <a:rPr lang="en-GB"/>
              <a:t>Titel</a:t>
            </a:r>
          </a:p>
        </p:txBody>
      </p:sp>
      <p:sp>
        <p:nvSpPr>
          <p:cNvPr id="8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grpSp>
        <p:nvGrpSpPr>
          <p:cNvPr id="9" name="Groep 8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0" name="Ovaal 9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3" name="Ovaal 12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4" name="Ovaal 13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15" name="Ovaal 14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voettekst 8"/>
          <p:cNvSpPr>
            <a:spLocks noGrp="1"/>
          </p:cNvSpPr>
          <p:nvPr>
            <p:ph type="ftr" sz="quarter" idx="3"/>
          </p:nvPr>
        </p:nvSpPr>
        <p:spPr>
          <a:xfrm>
            <a:off x="467544" y="6376223"/>
            <a:ext cx="2895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b="1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nl-BE"/>
          </a:p>
        </p:txBody>
      </p:sp>
      <p:grpSp>
        <p:nvGrpSpPr>
          <p:cNvPr id="25" name="Groep 24"/>
          <p:cNvGrpSpPr/>
          <p:nvPr/>
        </p:nvGrpSpPr>
        <p:grpSpPr>
          <a:xfrm>
            <a:off x="7314440" y="6525344"/>
            <a:ext cx="1296096" cy="216024"/>
            <a:chOff x="7668368" y="6453336"/>
            <a:chExt cx="1296096" cy="216024"/>
          </a:xfrm>
        </p:grpSpPr>
        <p:sp>
          <p:nvSpPr>
            <p:cNvPr id="26" name="Ovaal 25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7" name="Ovaal 26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8" name="Ovaal 27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9" name="Ovaal 28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1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rgbClr val="FF3333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53900553"/>
      </p:ext>
    </p:extLst>
  </p:cSld>
  <p:clrMapOvr>
    <a:masterClrMapping/>
  </p:clrMapOvr>
  <p:hf hd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45013858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5431517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952137735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4067971"/>
      </p:ext>
    </p:extLst>
  </p:cSld>
  <p:clrMapOvr>
    <a:masterClrMapping/>
  </p:clrMapOvr>
  <p:hf hd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272499572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8099828"/>
      </p:ext>
    </p:extLst>
  </p:cSld>
  <p:clrMapOvr>
    <a:masterClrMapping/>
  </p:clrMapOvr>
  <p:hf hd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189909501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9893701"/>
      </p:ext>
    </p:extLst>
  </p:cSld>
  <p:clrMapOvr>
    <a:masterClrMapping/>
  </p:clrMapOvr>
  <p:hf hd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857247923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2467236"/>
      </p:ext>
    </p:extLst>
  </p:cSld>
  <p:clrMapOvr>
    <a:masterClrMapping/>
  </p:clrMapOvr>
  <p:hf hd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35969623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2761594"/>
      </p:ext>
    </p:extLst>
  </p:cSld>
  <p:clrMapOvr>
    <a:masterClrMapping/>
  </p:clrMapOvr>
  <p:hf hd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697122938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2097122"/>
      </p:ext>
    </p:extLst>
  </p:cSld>
  <p:clrMapOvr>
    <a:masterClrMapping/>
  </p:clrMapOvr>
  <p:hf hd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423875567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2500661"/>
      </p:ext>
    </p:extLst>
  </p:cSld>
  <p:clrMapOvr>
    <a:masterClrMapping/>
  </p:clrMapOvr>
  <p:hf hd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16434666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26973748"/>
      </p:ext>
    </p:extLst>
  </p:cSld>
  <p:clrMapOvr>
    <a:masterClrMapping/>
  </p:clrMapOvr>
  <p:hf hd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075328686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990552"/>
      </p:ext>
    </p:extLst>
  </p:cSld>
  <p:clrMapOvr>
    <a:masterClrMapping/>
  </p:clrMapOvr>
  <p:hf hd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129046656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2836738"/>
      </p:ext>
    </p:extLst>
  </p:cSld>
  <p:clrMapOvr>
    <a:masterClrMapping/>
  </p:clrMapOvr>
  <p:hf hd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2692804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9785289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46325953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8559122"/>
      </p:ext>
    </p:extLst>
  </p:cSld>
  <p:clrMapOvr>
    <a:masterClrMapping/>
  </p:clrMapOvr>
  <p:hf hd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410168874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6637176"/>
      </p:ext>
    </p:extLst>
  </p:cSld>
  <p:clrMapOvr>
    <a:masterClrMapping/>
  </p:clrMapOvr>
  <p:hf hd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806923235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4836187"/>
      </p:ext>
    </p:extLst>
  </p:cSld>
  <p:clrMapOvr>
    <a:masterClrMapping/>
  </p:clrMapOvr>
  <p:hf hd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74218889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4305302"/>
      </p:ext>
    </p:extLst>
  </p:cSld>
  <p:clrMapOvr>
    <a:masterClrMapping/>
  </p:clrMapOvr>
  <p:hf hd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056505552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9707763"/>
      </p:ext>
    </p:extLst>
  </p:cSld>
  <p:clrMapOvr>
    <a:masterClrMapping/>
  </p:clrMapOvr>
  <p:hf hd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101350182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59005555"/>
      </p:ext>
    </p:extLst>
  </p:cSld>
  <p:clrMapOvr>
    <a:masterClrMapping/>
  </p:clrMapOvr>
  <p:hf hd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63895345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2485816"/>
      </p:ext>
    </p:extLst>
  </p:cSld>
  <p:clrMapOvr>
    <a:masterClrMapping/>
  </p:clrMapOvr>
  <p:hf hd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611944415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3481423"/>
      </p:ext>
    </p:extLst>
  </p:cSld>
  <p:clrMapOvr>
    <a:masterClrMapping/>
  </p:clrMapOvr>
  <p:hf hd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15790556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8698692"/>
      </p:ext>
    </p:extLst>
  </p:cSld>
  <p:clrMapOvr>
    <a:masterClrMapping/>
  </p:clrMapOvr>
  <p:hf hd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526564621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1028994"/>
      </p:ext>
    </p:extLst>
  </p:cSld>
  <p:clrMapOvr>
    <a:masterClrMapping/>
  </p:clrMapOvr>
  <p:hf hd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805811063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9088383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334831716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26054481"/>
      </p:ext>
    </p:extLst>
  </p:cSld>
  <p:clrMapOvr>
    <a:masterClrMapping/>
  </p:clrMapOvr>
  <p:hf hd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85937522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5645713"/>
      </p:ext>
    </p:extLst>
  </p:cSld>
  <p:clrMapOvr>
    <a:masterClrMapping/>
  </p:clrMapOvr>
  <p:hf hd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08814346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9268480"/>
      </p:ext>
    </p:extLst>
  </p:cSld>
  <p:clrMapOvr>
    <a:masterClrMapping/>
  </p:clrMapOvr>
  <p:hf hd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645898419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1352875"/>
      </p:ext>
    </p:extLst>
  </p:cSld>
  <p:clrMapOvr>
    <a:masterClrMapping/>
  </p:clrMapOvr>
  <p:hf hd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236919456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1646021"/>
      </p:ext>
    </p:extLst>
  </p:cSld>
  <p:clrMapOvr>
    <a:masterClrMapping/>
  </p:clrMapOvr>
  <p:hf hd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14938395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8162257"/>
      </p:ext>
    </p:extLst>
  </p:cSld>
  <p:clrMapOvr>
    <a:masterClrMapping/>
  </p:clrMapOvr>
  <p:hf hd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148070421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5302311"/>
      </p:ext>
    </p:extLst>
  </p:cSld>
  <p:clrMapOvr>
    <a:masterClrMapping/>
  </p:clrMapOvr>
  <p:hf hd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411223793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7063282"/>
      </p:ext>
    </p:extLst>
  </p:cSld>
  <p:clrMapOvr>
    <a:masterClrMapping/>
  </p:clrMapOvr>
  <p:hf hd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289180877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0806514"/>
      </p:ext>
    </p:extLst>
  </p:cSld>
  <p:clrMapOvr>
    <a:masterClrMapping/>
  </p:clrMapOvr>
  <p:hf hd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574748609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981158"/>
      </p:ext>
    </p:extLst>
  </p:cSld>
  <p:clrMapOvr>
    <a:masterClrMapping/>
  </p:clrMapOvr>
  <p:hf hd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991815195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1222800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085564025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2135626"/>
      </p:ext>
    </p:extLst>
  </p:cSld>
  <p:clrMapOvr>
    <a:masterClrMapping/>
  </p:clrMapOvr>
  <p:hf hd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5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98083990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8126585"/>
      </p:ext>
    </p:extLst>
  </p:cSld>
  <p:clrMapOvr>
    <a:masterClrMapping/>
  </p:clrMapOvr>
  <p:hf hd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6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4213068601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7886973"/>
      </p:ext>
    </p:extLst>
  </p:cSld>
  <p:clrMapOvr>
    <a:masterClrMapping/>
  </p:clrMapOvr>
  <p:hf hd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7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045600977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9067977"/>
      </p:ext>
    </p:extLst>
  </p:cSld>
  <p:clrMapOvr>
    <a:masterClrMapping/>
  </p:clrMapOvr>
  <p:hf hd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108359016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7859930"/>
      </p:ext>
    </p:extLst>
  </p:cSld>
  <p:clrMapOvr>
    <a:masterClrMapping/>
  </p:clrMapOvr>
  <p:hf hd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8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3251836690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2884497"/>
      </p:ext>
    </p:extLst>
  </p:cSld>
  <p:clrMapOvr>
    <a:masterClrMapping/>
  </p:clrMapOvr>
  <p:hf hd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9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1329144318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7271333"/>
      </p:ext>
    </p:extLst>
  </p:cSld>
  <p:clrMapOvr>
    <a:masterClrMapping/>
  </p:clrMapOvr>
  <p:hf hd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0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graphicFrame>
        <p:nvGraphicFramePr>
          <p:cNvPr id="4" name="Grafiek 3"/>
          <p:cNvGraphicFramePr/>
          <p:nvPr>
            <p:extLst>
              <p:ext uri="{D42A27DB-BD31-4B8C-83A1-F6EECF244321}">
                <p14:modId xmlns:p14="http://schemas.microsoft.com/office/powerpoint/2010/main" val="2782733758"/>
              </p:ext>
            </p:extLst>
          </p:nvPr>
        </p:nvGraphicFramePr>
        <p:xfrm>
          <a:off x="1456266" y="2491805"/>
          <a:ext cx="6096000" cy="368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2951226"/>
      </p:ext>
    </p:extLst>
  </p:cSld>
  <p:clrMapOvr>
    <a:masterClrMapping/>
  </p:clrMapOvr>
  <p:hf hd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Grafiek 3"/>
              <p:cNvGraphicFramePr/>
              <p:nvPr>
                <p:extLst>
                  <p:ext uri="{D42A27DB-BD31-4B8C-83A1-F6EECF244321}">
                    <p14:modId xmlns:p14="http://schemas.microsoft.com/office/powerpoint/2010/main" val="207319796"/>
                  </p:ext>
                </p:extLst>
              </p:nvPr>
            </p:nvGraphicFramePr>
            <p:xfrm>
              <a:off x="1456266" y="2491805"/>
              <a:ext cx="6096000" cy="368947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Grafiek 3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56266" y="2491805"/>
                <a:ext cx="6096000" cy="368947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03786847"/>
      </p:ext>
    </p:extLst>
  </p:cSld>
  <p:clrMapOvr>
    <a:masterClrMapping/>
  </p:clrMapOvr>
  <p:hf hd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1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Grafiek 3"/>
              <p:cNvGraphicFramePr/>
              <p:nvPr>
                <p:extLst>
                  <p:ext uri="{D42A27DB-BD31-4B8C-83A1-F6EECF244321}">
                    <p14:modId xmlns:p14="http://schemas.microsoft.com/office/powerpoint/2010/main" val="4061475384"/>
                  </p:ext>
                </p:extLst>
              </p:nvPr>
            </p:nvGraphicFramePr>
            <p:xfrm>
              <a:off x="1456266" y="2491805"/>
              <a:ext cx="6096000" cy="368947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Grafiek 3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56266" y="2491805"/>
                <a:ext cx="6096000" cy="368947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7797536"/>
      </p:ext>
    </p:extLst>
  </p:cSld>
  <p:clrMapOvr>
    <a:masterClrMapping/>
  </p:clrMapOvr>
  <p:hf hd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2_Grafiek - 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grafiek 8"/>
          <p:cNvSpPr>
            <a:spLocks noGrp="1"/>
          </p:cNvSpPr>
          <p:nvPr>
            <p:ph type="chart" sz="quarter" idx="12" hasCustomPrompt="1"/>
          </p:nvPr>
        </p:nvSpPr>
        <p:spPr>
          <a:xfrm>
            <a:off x="457202" y="2420888"/>
            <a:ext cx="8229599" cy="36724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Grafiek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448236" y="6348193"/>
            <a:ext cx="1599456" cy="311220"/>
          </a:xfrm>
          <a:prstGeom prst="rect">
            <a:avLst/>
          </a:prstGeom>
          <a:noFill/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00000"/>
              </a:lnSpc>
            </a:pPr>
            <a:r>
              <a:rPr lang="en-GB" sz="1100">
                <a:solidFill>
                  <a:srgbClr val="FF9933"/>
                </a:solidFill>
                <a:latin typeface="+mn-lt"/>
              </a:rPr>
              <a:t>Significant</a:t>
            </a:r>
            <a:r>
              <a:rPr lang="en-GB" sz="1100" baseline="0">
                <a:solidFill>
                  <a:srgbClr val="FF9933"/>
                </a:solidFill>
                <a:latin typeface="+mn-lt"/>
              </a:rPr>
              <a:t> hoger</a:t>
            </a:r>
          </a:p>
          <a:p>
            <a:pPr algn="l">
              <a:lnSpc>
                <a:spcPct val="100000"/>
              </a:lnSpc>
            </a:pPr>
            <a:r>
              <a:rPr lang="en-GB" sz="1100" baseline="0">
                <a:solidFill>
                  <a:srgbClr val="FF9933"/>
                </a:solidFill>
                <a:latin typeface="+mn-lt"/>
              </a:rPr>
              <a:t>(betrouwbaarheid 95%)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3067473" y="6400307"/>
            <a:ext cx="360040" cy="187098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308725"/>
            <a:ext cx="2409528" cy="41275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 baseline="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000">
                <a:latin typeface="+mn-lt"/>
              </a:defRPr>
            </a:lvl5pPr>
          </a:lstStyle>
          <a:p>
            <a:pPr lvl="0"/>
            <a:r>
              <a:rPr lang="en-GB"/>
              <a:t>Filter en N</a:t>
            </a:r>
          </a:p>
        </p:txBody>
      </p:sp>
      <p:sp>
        <p:nvSpPr>
          <p:cNvPr id="13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5877" y="260350"/>
            <a:ext cx="6130925" cy="43234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TITEL SLIDE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08594" y="6453324"/>
            <a:ext cx="442392" cy="2681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fld id="{DAE2BAB3-C6A0-42E8-A714-188450EF6DD8}" type="slidenum">
              <a:rPr lang="nl-BE" smtClean="0"/>
              <a:t>‹nr.›</a:t>
            </a:fld>
            <a:endParaRPr lang="nl-BE"/>
          </a:p>
        </p:txBody>
      </p:sp>
      <p:grpSp>
        <p:nvGrpSpPr>
          <p:cNvPr id="16" name="Groep 15"/>
          <p:cNvGrpSpPr/>
          <p:nvPr/>
        </p:nvGrpSpPr>
        <p:grpSpPr>
          <a:xfrm>
            <a:off x="7308304" y="6505435"/>
            <a:ext cx="1296096" cy="216024"/>
            <a:chOff x="7668368" y="6453336"/>
            <a:chExt cx="1296096" cy="216024"/>
          </a:xfrm>
        </p:grpSpPr>
        <p:sp>
          <p:nvSpPr>
            <p:cNvPr id="19" name="Ovaal 18"/>
            <p:cNvSpPr>
              <a:spLocks noChangeAspect="1"/>
            </p:cNvSpPr>
            <p:nvPr/>
          </p:nvSpPr>
          <p:spPr>
            <a:xfrm>
              <a:off x="8748464" y="6453336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0" name="Ovaal 19"/>
            <p:cNvSpPr>
              <a:spLocks noChangeAspect="1"/>
            </p:cNvSpPr>
            <p:nvPr/>
          </p:nvSpPr>
          <p:spPr>
            <a:xfrm>
              <a:off x="7668368" y="6453360"/>
              <a:ext cx="216000" cy="216000"/>
            </a:xfrm>
            <a:prstGeom prst="ellipse">
              <a:avLst/>
            </a:prstGeom>
            <a:solidFill>
              <a:srgbClr val="3F97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1" name="Ovaal 20"/>
            <p:cNvSpPr>
              <a:spLocks noChangeAspect="1"/>
            </p:cNvSpPr>
            <p:nvPr/>
          </p:nvSpPr>
          <p:spPr>
            <a:xfrm>
              <a:off x="8028408" y="6453336"/>
              <a:ext cx="216000" cy="216000"/>
            </a:xfrm>
            <a:prstGeom prst="ellipse">
              <a:avLst/>
            </a:prstGeom>
            <a:solidFill>
              <a:srgbClr val="5EB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  <p:sp>
          <p:nvSpPr>
            <p:cNvPr id="22" name="Ovaal 21"/>
            <p:cNvSpPr>
              <a:spLocks noChangeAspect="1"/>
            </p:cNvSpPr>
            <p:nvPr/>
          </p:nvSpPr>
          <p:spPr>
            <a:xfrm>
              <a:off x="8388448" y="6453336"/>
              <a:ext cx="216000" cy="216000"/>
            </a:xfrm>
            <a:prstGeom prst="ellipse">
              <a:avLst/>
            </a:prstGeom>
            <a:solidFill>
              <a:srgbClr val="F09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482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4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3571" y="1412776"/>
            <a:ext cx="7920880" cy="8636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Conclusie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90594" y="1421422"/>
            <a:ext cx="72008" cy="874847"/>
          </a:xfrm>
          <a:prstGeom prst="rect">
            <a:avLst/>
          </a:prstGeom>
          <a:solidFill>
            <a:schemeClr val="tx2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Grafiek 3"/>
              <p:cNvGraphicFramePr/>
              <p:nvPr>
                <p:extLst>
                  <p:ext uri="{D42A27DB-BD31-4B8C-83A1-F6EECF244321}">
                    <p14:modId xmlns:p14="http://schemas.microsoft.com/office/powerpoint/2010/main" val="803271468"/>
                  </p:ext>
                </p:extLst>
              </p:nvPr>
            </p:nvGraphicFramePr>
            <p:xfrm>
              <a:off x="1456266" y="2491805"/>
              <a:ext cx="6096000" cy="368947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Grafiek 3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56266" y="2491805"/>
                <a:ext cx="6096000" cy="368947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8618348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9.xml"/><Relationship Id="rId39" Type="http://schemas.openxmlformats.org/officeDocument/2006/relationships/slideLayout" Target="../slideLayouts/slideLayout92.xml"/><Relationship Id="rId21" Type="http://schemas.openxmlformats.org/officeDocument/2006/relationships/slideLayout" Target="../slideLayouts/slideLayout74.xml"/><Relationship Id="rId34" Type="http://schemas.openxmlformats.org/officeDocument/2006/relationships/slideLayout" Target="../slideLayouts/slideLayout87.xml"/><Relationship Id="rId42" Type="http://schemas.openxmlformats.org/officeDocument/2006/relationships/slideLayout" Target="../slideLayouts/slideLayout95.xml"/><Relationship Id="rId47" Type="http://schemas.openxmlformats.org/officeDocument/2006/relationships/slideLayout" Target="../slideLayouts/slideLayout100.xml"/><Relationship Id="rId50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32" Type="http://schemas.openxmlformats.org/officeDocument/2006/relationships/slideLayout" Target="../slideLayouts/slideLayout85.xml"/><Relationship Id="rId37" Type="http://schemas.openxmlformats.org/officeDocument/2006/relationships/slideLayout" Target="../slideLayouts/slideLayout90.xml"/><Relationship Id="rId40" Type="http://schemas.openxmlformats.org/officeDocument/2006/relationships/slideLayout" Target="../slideLayouts/slideLayout93.xml"/><Relationship Id="rId45" Type="http://schemas.openxmlformats.org/officeDocument/2006/relationships/slideLayout" Target="../slideLayouts/slideLayout98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28" Type="http://schemas.openxmlformats.org/officeDocument/2006/relationships/slideLayout" Target="../slideLayouts/slideLayout81.xml"/><Relationship Id="rId36" Type="http://schemas.openxmlformats.org/officeDocument/2006/relationships/slideLayout" Target="../slideLayouts/slideLayout89.xml"/><Relationship Id="rId49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84.xml"/><Relationship Id="rId44" Type="http://schemas.openxmlformats.org/officeDocument/2006/relationships/slideLayout" Target="../slideLayouts/slideLayout97.xml"/><Relationship Id="rId52" Type="http://schemas.openxmlformats.org/officeDocument/2006/relationships/theme" Target="../theme/theme2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Relationship Id="rId27" Type="http://schemas.openxmlformats.org/officeDocument/2006/relationships/slideLayout" Target="../slideLayouts/slideLayout80.xml"/><Relationship Id="rId30" Type="http://schemas.openxmlformats.org/officeDocument/2006/relationships/slideLayout" Target="../slideLayouts/slideLayout83.xml"/><Relationship Id="rId35" Type="http://schemas.openxmlformats.org/officeDocument/2006/relationships/slideLayout" Target="../slideLayouts/slideLayout88.xml"/><Relationship Id="rId43" Type="http://schemas.openxmlformats.org/officeDocument/2006/relationships/slideLayout" Target="../slideLayouts/slideLayout96.xml"/><Relationship Id="rId48" Type="http://schemas.openxmlformats.org/officeDocument/2006/relationships/slideLayout" Target="../slideLayouts/slideLayout101.xml"/><Relationship Id="rId8" Type="http://schemas.openxmlformats.org/officeDocument/2006/relationships/slideLayout" Target="../slideLayouts/slideLayout61.xml"/><Relationship Id="rId51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33" Type="http://schemas.openxmlformats.org/officeDocument/2006/relationships/slideLayout" Target="../slideLayouts/slideLayout86.xml"/><Relationship Id="rId38" Type="http://schemas.openxmlformats.org/officeDocument/2006/relationships/slideLayout" Target="../slideLayouts/slideLayout91.xml"/><Relationship Id="rId46" Type="http://schemas.openxmlformats.org/officeDocument/2006/relationships/slideLayout" Target="../slideLayouts/slideLayout99.xml"/><Relationship Id="rId20" Type="http://schemas.openxmlformats.org/officeDocument/2006/relationships/slideLayout" Target="../slideLayouts/slideLayout73.xml"/><Relationship Id="rId41" Type="http://schemas.openxmlformats.org/officeDocument/2006/relationships/slideLayout" Target="../slideLayouts/slideLayout94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7.xml"/><Relationship Id="rId18" Type="http://schemas.openxmlformats.org/officeDocument/2006/relationships/slideLayout" Target="../slideLayouts/slideLayout122.xml"/><Relationship Id="rId26" Type="http://schemas.openxmlformats.org/officeDocument/2006/relationships/slideLayout" Target="../slideLayouts/slideLayout130.xml"/><Relationship Id="rId39" Type="http://schemas.openxmlformats.org/officeDocument/2006/relationships/slideLayout" Target="../slideLayouts/slideLayout143.xml"/><Relationship Id="rId21" Type="http://schemas.openxmlformats.org/officeDocument/2006/relationships/slideLayout" Target="../slideLayouts/slideLayout125.xml"/><Relationship Id="rId34" Type="http://schemas.openxmlformats.org/officeDocument/2006/relationships/slideLayout" Target="../slideLayouts/slideLayout138.xml"/><Relationship Id="rId42" Type="http://schemas.openxmlformats.org/officeDocument/2006/relationships/slideLayout" Target="../slideLayouts/slideLayout146.xml"/><Relationship Id="rId47" Type="http://schemas.openxmlformats.org/officeDocument/2006/relationships/slideLayout" Target="../slideLayouts/slideLayout151.xml"/><Relationship Id="rId50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6.xml"/><Relationship Id="rId16" Type="http://schemas.openxmlformats.org/officeDocument/2006/relationships/slideLayout" Target="../slideLayouts/slideLayout120.xml"/><Relationship Id="rId29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15.xml"/><Relationship Id="rId24" Type="http://schemas.openxmlformats.org/officeDocument/2006/relationships/slideLayout" Target="../slideLayouts/slideLayout128.xml"/><Relationship Id="rId32" Type="http://schemas.openxmlformats.org/officeDocument/2006/relationships/slideLayout" Target="../slideLayouts/slideLayout136.xml"/><Relationship Id="rId37" Type="http://schemas.openxmlformats.org/officeDocument/2006/relationships/slideLayout" Target="../slideLayouts/slideLayout141.xml"/><Relationship Id="rId40" Type="http://schemas.openxmlformats.org/officeDocument/2006/relationships/slideLayout" Target="../slideLayouts/slideLayout144.xml"/><Relationship Id="rId45" Type="http://schemas.openxmlformats.org/officeDocument/2006/relationships/slideLayout" Target="../slideLayouts/slideLayout149.xml"/><Relationship Id="rId53" Type="http://schemas.openxmlformats.org/officeDocument/2006/relationships/theme" Target="../theme/theme3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19" Type="http://schemas.openxmlformats.org/officeDocument/2006/relationships/slideLayout" Target="../slideLayouts/slideLayout123.xml"/><Relationship Id="rId31" Type="http://schemas.openxmlformats.org/officeDocument/2006/relationships/slideLayout" Target="../slideLayouts/slideLayout135.xml"/><Relationship Id="rId44" Type="http://schemas.openxmlformats.org/officeDocument/2006/relationships/slideLayout" Target="../slideLayouts/slideLayout148.xml"/><Relationship Id="rId52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Relationship Id="rId22" Type="http://schemas.openxmlformats.org/officeDocument/2006/relationships/slideLayout" Target="../slideLayouts/slideLayout126.xml"/><Relationship Id="rId27" Type="http://schemas.openxmlformats.org/officeDocument/2006/relationships/slideLayout" Target="../slideLayouts/slideLayout131.xml"/><Relationship Id="rId30" Type="http://schemas.openxmlformats.org/officeDocument/2006/relationships/slideLayout" Target="../slideLayouts/slideLayout134.xml"/><Relationship Id="rId35" Type="http://schemas.openxmlformats.org/officeDocument/2006/relationships/slideLayout" Target="../slideLayouts/slideLayout139.xml"/><Relationship Id="rId43" Type="http://schemas.openxmlformats.org/officeDocument/2006/relationships/slideLayout" Target="../slideLayouts/slideLayout147.xml"/><Relationship Id="rId48" Type="http://schemas.openxmlformats.org/officeDocument/2006/relationships/slideLayout" Target="../slideLayouts/slideLayout152.xml"/><Relationship Id="rId8" Type="http://schemas.openxmlformats.org/officeDocument/2006/relationships/slideLayout" Target="../slideLayouts/slideLayout112.xml"/><Relationship Id="rId51" Type="http://schemas.openxmlformats.org/officeDocument/2006/relationships/slideLayout" Target="../slideLayouts/slideLayout155.xml"/><Relationship Id="rId3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6.xml"/><Relationship Id="rId17" Type="http://schemas.openxmlformats.org/officeDocument/2006/relationships/slideLayout" Target="../slideLayouts/slideLayout121.xml"/><Relationship Id="rId25" Type="http://schemas.openxmlformats.org/officeDocument/2006/relationships/slideLayout" Target="../slideLayouts/slideLayout129.xml"/><Relationship Id="rId33" Type="http://schemas.openxmlformats.org/officeDocument/2006/relationships/slideLayout" Target="../slideLayouts/slideLayout137.xml"/><Relationship Id="rId38" Type="http://schemas.openxmlformats.org/officeDocument/2006/relationships/slideLayout" Target="../slideLayouts/slideLayout142.xml"/><Relationship Id="rId4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24.xml"/><Relationship Id="rId41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19.xml"/><Relationship Id="rId23" Type="http://schemas.openxmlformats.org/officeDocument/2006/relationships/slideLayout" Target="../slideLayouts/slideLayout127.xml"/><Relationship Id="rId28" Type="http://schemas.openxmlformats.org/officeDocument/2006/relationships/slideLayout" Target="../slideLayouts/slideLayout132.xml"/><Relationship Id="rId36" Type="http://schemas.openxmlformats.org/officeDocument/2006/relationships/slideLayout" Target="../slideLayouts/slideLayout140.xml"/><Relationship Id="rId49" Type="http://schemas.openxmlformats.org/officeDocument/2006/relationships/slideLayout" Target="../slideLayouts/slideLayout1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2636912"/>
            <a:ext cx="8229600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3"/>
          </p:nvPr>
        </p:nvSpPr>
        <p:spPr>
          <a:xfrm>
            <a:off x="461408" y="6356314"/>
            <a:ext cx="2895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b="1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0321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  <p:sldLayoutId id="2147483711" r:id="rId39"/>
    <p:sldLayoutId id="2147483712" r:id="rId40"/>
    <p:sldLayoutId id="2147483713" r:id="rId41"/>
    <p:sldLayoutId id="2147483714" r:id="rId42"/>
    <p:sldLayoutId id="2147483715" r:id="rId43"/>
    <p:sldLayoutId id="2147483716" r:id="rId44"/>
    <p:sldLayoutId id="2147483717" r:id="rId45"/>
    <p:sldLayoutId id="2147483718" r:id="rId46"/>
    <p:sldLayoutId id="2147483719" r:id="rId47"/>
    <p:sldLayoutId id="2147483720" r:id="rId48"/>
    <p:sldLayoutId id="2147483721" r:id="rId49"/>
    <p:sldLayoutId id="2147483722" r:id="rId50"/>
    <p:sldLayoutId id="2147483723" r:id="rId51"/>
    <p:sldLayoutId id="2147483724" r:id="rId52"/>
    <p:sldLayoutId id="2147483725" r:id="rId53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ts val="3200"/>
        </a:lnSpc>
        <a:spcBef>
          <a:spcPct val="20000"/>
        </a:spcBef>
        <a:buFont typeface="Arial"/>
        <a:buNone/>
        <a:defRPr sz="2800" kern="1200" baseline="0">
          <a:solidFill>
            <a:schemeClr val="tx2"/>
          </a:solidFill>
          <a:latin typeface="Franklin Gothic Medium" panose="020B0603020102020204" pitchFamily="34" charset="0"/>
          <a:ea typeface="+mn-ea"/>
          <a:cs typeface="+mn-cs"/>
        </a:defRPr>
      </a:lvl1pPr>
      <a:lvl2pPr marL="0" indent="-216000" algn="l" defTabSz="457200" rtl="0" eaLnBrk="1" latinLnBrk="0" hangingPunct="1">
        <a:spcBef>
          <a:spcPct val="20000"/>
        </a:spcBef>
        <a:buClr>
          <a:schemeClr val="tx2"/>
        </a:buClr>
        <a:buSzPct val="80000"/>
        <a:buFont typeface="Calibri Light" pitchFamily="34" charset="0"/>
        <a:buChar char="•"/>
        <a:defRPr sz="2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2pPr>
      <a:lvl3pPr marL="540000" indent="-180000" algn="l" defTabSz="457200" rtl="0" eaLnBrk="1" latinLnBrk="0" hangingPunct="1">
        <a:spcBef>
          <a:spcPct val="20000"/>
        </a:spcBef>
        <a:buClr>
          <a:schemeClr val="tx2"/>
        </a:buClr>
        <a:buSzPct val="80000"/>
        <a:buFont typeface="Calibri Light" pitchFamily="34" charset="0"/>
        <a:buChar char="•"/>
        <a:defRPr sz="20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900000" indent="-180000" algn="l" defTabSz="457200" rtl="0" eaLnBrk="1" latinLnBrk="0" hangingPunct="1">
        <a:spcBef>
          <a:spcPct val="20000"/>
        </a:spcBef>
        <a:buClr>
          <a:schemeClr val="tx2"/>
        </a:buClr>
        <a:buSzPct val="80000"/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Franklin Gothic Book" panose="020B0503020102020204" pitchFamily="34" charset="0"/>
          <a:ea typeface="+mn-ea"/>
          <a:cs typeface="+mn-cs"/>
        </a:defRPr>
      </a:lvl4pPr>
      <a:lvl5pPr marL="1260000" indent="-180000" algn="l" defTabSz="457200" rtl="0" eaLnBrk="1" latinLnBrk="0" hangingPunct="1">
        <a:spcBef>
          <a:spcPct val="20000"/>
        </a:spcBef>
        <a:buClr>
          <a:schemeClr val="tx2"/>
        </a:buClr>
        <a:buSzPct val="80000"/>
        <a:buFont typeface="Arial" pitchFamily="34" charset="0"/>
        <a:buChar char="•"/>
        <a:defRPr sz="2000" kern="1200">
          <a:solidFill>
            <a:schemeClr val="bg1">
              <a:lumMod val="50000"/>
            </a:schemeClr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2636912"/>
            <a:ext cx="8229600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39922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  <p:sldLayoutId id="2147483749" r:id="rId23"/>
    <p:sldLayoutId id="2147483750" r:id="rId24"/>
    <p:sldLayoutId id="2147483751" r:id="rId25"/>
    <p:sldLayoutId id="2147483752" r:id="rId26"/>
    <p:sldLayoutId id="2147483753" r:id="rId27"/>
    <p:sldLayoutId id="2147483754" r:id="rId28"/>
    <p:sldLayoutId id="2147483755" r:id="rId29"/>
    <p:sldLayoutId id="2147483756" r:id="rId30"/>
    <p:sldLayoutId id="2147483757" r:id="rId31"/>
    <p:sldLayoutId id="2147483758" r:id="rId32"/>
    <p:sldLayoutId id="2147483759" r:id="rId33"/>
    <p:sldLayoutId id="2147483760" r:id="rId34"/>
    <p:sldLayoutId id="2147483761" r:id="rId35"/>
    <p:sldLayoutId id="2147483762" r:id="rId36"/>
    <p:sldLayoutId id="2147483763" r:id="rId37"/>
    <p:sldLayoutId id="2147483764" r:id="rId38"/>
    <p:sldLayoutId id="2147483765" r:id="rId39"/>
    <p:sldLayoutId id="2147483766" r:id="rId40"/>
    <p:sldLayoutId id="2147483767" r:id="rId41"/>
    <p:sldLayoutId id="2147483768" r:id="rId42"/>
    <p:sldLayoutId id="2147483769" r:id="rId43"/>
    <p:sldLayoutId id="2147483770" r:id="rId44"/>
    <p:sldLayoutId id="2147483771" r:id="rId45"/>
    <p:sldLayoutId id="2147483772" r:id="rId46"/>
    <p:sldLayoutId id="2147483773" r:id="rId47"/>
    <p:sldLayoutId id="2147483774" r:id="rId48"/>
    <p:sldLayoutId id="2147483775" r:id="rId49"/>
    <p:sldLayoutId id="2147483776" r:id="rId50"/>
    <p:sldLayoutId id="2147483777" r:id="rId5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ts val="3200"/>
        </a:lnSpc>
        <a:spcBef>
          <a:spcPct val="20000"/>
        </a:spcBef>
        <a:buFont typeface="Arial"/>
        <a:buNone/>
        <a:defRPr sz="2800" kern="1200" baseline="0">
          <a:solidFill>
            <a:schemeClr val="tx2"/>
          </a:solidFill>
          <a:latin typeface="Franklin Gothic Medium" panose="020B0603020102020204" pitchFamily="34" charset="0"/>
          <a:ea typeface="+mn-ea"/>
          <a:cs typeface="+mn-cs"/>
        </a:defRPr>
      </a:lvl1pPr>
      <a:lvl2pPr marL="0" indent="-216000" algn="l" defTabSz="457200" rtl="0" eaLnBrk="1" latinLnBrk="0" hangingPunct="1">
        <a:spcBef>
          <a:spcPct val="20000"/>
        </a:spcBef>
        <a:buClr>
          <a:schemeClr val="tx2"/>
        </a:buClr>
        <a:buSzPct val="80000"/>
        <a:buFont typeface="Calibri Light" pitchFamily="34" charset="0"/>
        <a:buChar char="•"/>
        <a:defRPr sz="2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2pPr>
      <a:lvl3pPr marL="540000" indent="-180000" algn="l" defTabSz="457200" rtl="0" eaLnBrk="1" latinLnBrk="0" hangingPunct="1">
        <a:spcBef>
          <a:spcPct val="20000"/>
        </a:spcBef>
        <a:buClr>
          <a:schemeClr val="tx2"/>
        </a:buClr>
        <a:buSzPct val="80000"/>
        <a:buFont typeface="Calibri Light" pitchFamily="34" charset="0"/>
        <a:buChar char="•"/>
        <a:defRPr sz="20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900000" indent="-180000" algn="l" defTabSz="457200" rtl="0" eaLnBrk="1" latinLnBrk="0" hangingPunct="1">
        <a:spcBef>
          <a:spcPct val="20000"/>
        </a:spcBef>
        <a:buClr>
          <a:schemeClr val="tx2"/>
        </a:buClr>
        <a:buSzPct val="80000"/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Franklin Gothic Book" panose="020B0503020102020204" pitchFamily="34" charset="0"/>
          <a:ea typeface="+mn-ea"/>
          <a:cs typeface="+mn-cs"/>
        </a:defRPr>
      </a:lvl4pPr>
      <a:lvl5pPr marL="1260000" indent="-180000" algn="l" defTabSz="457200" rtl="0" eaLnBrk="1" latinLnBrk="0" hangingPunct="1">
        <a:spcBef>
          <a:spcPct val="20000"/>
        </a:spcBef>
        <a:buClr>
          <a:schemeClr val="tx2"/>
        </a:buClr>
        <a:buSzPct val="80000"/>
        <a:buFont typeface="Arial" pitchFamily="34" charset="0"/>
        <a:buChar char="•"/>
        <a:defRPr sz="2000" kern="1200">
          <a:solidFill>
            <a:schemeClr val="bg1">
              <a:lumMod val="50000"/>
            </a:schemeClr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2636912"/>
            <a:ext cx="8229600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3"/>
          </p:nvPr>
        </p:nvSpPr>
        <p:spPr>
          <a:xfrm>
            <a:off x="461408" y="6356314"/>
            <a:ext cx="2895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b="1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07545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  <p:sldLayoutId id="2147483797" r:id="rId18"/>
    <p:sldLayoutId id="2147483798" r:id="rId19"/>
    <p:sldLayoutId id="2147483799" r:id="rId20"/>
    <p:sldLayoutId id="2147483800" r:id="rId21"/>
    <p:sldLayoutId id="2147483801" r:id="rId22"/>
    <p:sldLayoutId id="2147483802" r:id="rId23"/>
    <p:sldLayoutId id="2147483803" r:id="rId24"/>
    <p:sldLayoutId id="2147483804" r:id="rId25"/>
    <p:sldLayoutId id="2147483805" r:id="rId26"/>
    <p:sldLayoutId id="2147483806" r:id="rId27"/>
    <p:sldLayoutId id="2147483807" r:id="rId28"/>
    <p:sldLayoutId id="2147483808" r:id="rId29"/>
    <p:sldLayoutId id="2147483809" r:id="rId30"/>
    <p:sldLayoutId id="2147483810" r:id="rId31"/>
    <p:sldLayoutId id="2147483811" r:id="rId32"/>
    <p:sldLayoutId id="2147483812" r:id="rId33"/>
    <p:sldLayoutId id="2147483813" r:id="rId34"/>
    <p:sldLayoutId id="2147483814" r:id="rId35"/>
    <p:sldLayoutId id="2147483815" r:id="rId36"/>
    <p:sldLayoutId id="2147483816" r:id="rId37"/>
    <p:sldLayoutId id="2147483817" r:id="rId38"/>
    <p:sldLayoutId id="2147483818" r:id="rId39"/>
    <p:sldLayoutId id="2147483819" r:id="rId40"/>
    <p:sldLayoutId id="2147483820" r:id="rId41"/>
    <p:sldLayoutId id="2147483821" r:id="rId42"/>
    <p:sldLayoutId id="2147483822" r:id="rId43"/>
    <p:sldLayoutId id="2147483823" r:id="rId44"/>
    <p:sldLayoutId id="2147483824" r:id="rId45"/>
    <p:sldLayoutId id="2147483825" r:id="rId46"/>
    <p:sldLayoutId id="2147483826" r:id="rId47"/>
    <p:sldLayoutId id="2147483827" r:id="rId48"/>
    <p:sldLayoutId id="2147483828" r:id="rId49"/>
    <p:sldLayoutId id="2147483829" r:id="rId50"/>
    <p:sldLayoutId id="2147483830" r:id="rId51"/>
    <p:sldLayoutId id="2147483831" r:id="rId52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ts val="3200"/>
        </a:lnSpc>
        <a:spcBef>
          <a:spcPct val="20000"/>
        </a:spcBef>
        <a:buFont typeface="Arial"/>
        <a:buNone/>
        <a:defRPr sz="2800" kern="1200" baseline="0">
          <a:solidFill>
            <a:schemeClr val="tx2"/>
          </a:solidFill>
          <a:latin typeface="Franklin Gothic Medium" panose="020B0603020102020204" pitchFamily="34" charset="0"/>
          <a:ea typeface="+mn-ea"/>
          <a:cs typeface="+mn-cs"/>
        </a:defRPr>
      </a:lvl1pPr>
      <a:lvl2pPr marL="0" indent="-216000" algn="l" defTabSz="457200" rtl="0" eaLnBrk="1" latinLnBrk="0" hangingPunct="1">
        <a:spcBef>
          <a:spcPct val="20000"/>
        </a:spcBef>
        <a:buClr>
          <a:schemeClr val="tx2"/>
        </a:buClr>
        <a:buSzPct val="80000"/>
        <a:buFont typeface="Calibri Light" pitchFamily="34" charset="0"/>
        <a:buChar char="•"/>
        <a:defRPr sz="2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2pPr>
      <a:lvl3pPr marL="540000" indent="-180000" algn="l" defTabSz="457200" rtl="0" eaLnBrk="1" latinLnBrk="0" hangingPunct="1">
        <a:spcBef>
          <a:spcPct val="20000"/>
        </a:spcBef>
        <a:buClr>
          <a:schemeClr val="tx2"/>
        </a:buClr>
        <a:buSzPct val="80000"/>
        <a:buFont typeface="Calibri Light" pitchFamily="34" charset="0"/>
        <a:buChar char="•"/>
        <a:defRPr sz="20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900000" indent="-180000" algn="l" defTabSz="457200" rtl="0" eaLnBrk="1" latinLnBrk="0" hangingPunct="1">
        <a:spcBef>
          <a:spcPct val="20000"/>
        </a:spcBef>
        <a:buClr>
          <a:schemeClr val="tx2"/>
        </a:buClr>
        <a:buSzPct val="80000"/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Franklin Gothic Book" panose="020B0503020102020204" pitchFamily="34" charset="0"/>
          <a:ea typeface="+mn-ea"/>
          <a:cs typeface="+mn-cs"/>
        </a:defRPr>
      </a:lvl4pPr>
      <a:lvl5pPr marL="1260000" indent="-180000" algn="l" defTabSz="457200" rtl="0" eaLnBrk="1" latinLnBrk="0" hangingPunct="1">
        <a:spcBef>
          <a:spcPct val="20000"/>
        </a:spcBef>
        <a:buClr>
          <a:schemeClr val="tx2"/>
        </a:buClr>
        <a:buSzPct val="80000"/>
        <a:buFont typeface="Arial" pitchFamily="34" charset="0"/>
        <a:buChar char="•"/>
        <a:defRPr sz="2000" kern="1200">
          <a:solidFill>
            <a:schemeClr val="bg1">
              <a:lumMod val="50000"/>
            </a:schemeClr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6.xml"/><Relationship Id="rId6" Type="http://schemas.openxmlformats.org/officeDocument/2006/relationships/image" Target="../media/image13.emf"/><Relationship Id="rId5" Type="http://schemas.openxmlformats.org/officeDocument/2006/relationships/image" Target="../media/image1.jpeg"/><Relationship Id="rId4" Type="http://schemas.openxmlformats.org/officeDocument/2006/relationships/chart" Target="../charts/chart1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6.xml"/><Relationship Id="rId6" Type="http://schemas.openxmlformats.org/officeDocument/2006/relationships/image" Target="../media/image13.emf"/><Relationship Id="rId5" Type="http://schemas.openxmlformats.org/officeDocument/2006/relationships/image" Target="../media/image1.jpeg"/><Relationship Id="rId4" Type="http://schemas.openxmlformats.org/officeDocument/2006/relationships/chart" Target="../charts/chart1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6.xml"/><Relationship Id="rId5" Type="http://schemas.openxmlformats.org/officeDocument/2006/relationships/image" Target="../media/image13.emf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6.xml"/><Relationship Id="rId5" Type="http://schemas.openxmlformats.org/officeDocument/2006/relationships/image" Target="../media/image13.emf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6.xml"/><Relationship Id="rId5" Type="http://schemas.openxmlformats.org/officeDocument/2006/relationships/image" Target="../media/image13.emf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1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6.xml"/><Relationship Id="rId5" Type="http://schemas.openxmlformats.org/officeDocument/2006/relationships/image" Target="../media/image13.emf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1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6.xml"/><Relationship Id="rId5" Type="http://schemas.openxmlformats.org/officeDocument/2006/relationships/image" Target="../media/image13.emf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6.xml"/><Relationship Id="rId5" Type="http://schemas.openxmlformats.org/officeDocument/2006/relationships/image" Target="../media/image13.emf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6.xml"/><Relationship Id="rId5" Type="http://schemas.openxmlformats.org/officeDocument/2006/relationships/image" Target="../media/image13.emf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1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5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6.xml"/><Relationship Id="rId5" Type="http://schemas.openxmlformats.org/officeDocument/2006/relationships/image" Target="../media/image13.emf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16.xml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6.xml"/><Relationship Id="rId5" Type="http://schemas.openxmlformats.org/officeDocument/2006/relationships/image" Target="../media/image13.emf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scène, podium&#10;&#10;Automatisch gegenereerde beschrijving">
            <a:extLst>
              <a:ext uri="{FF2B5EF4-FFF2-40B4-BE49-F238E27FC236}">
                <a16:creationId xmlns:a16="http://schemas.microsoft.com/office/drawing/2014/main" id="{6E269378-0C34-CA4E-BACB-E72A239119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5" r="14519"/>
          <a:stretch/>
        </p:blipFill>
        <p:spPr>
          <a:xfrm>
            <a:off x="-94593" y="0"/>
            <a:ext cx="9238593" cy="6857999"/>
          </a:xfrm>
          <a:prstGeom prst="rect">
            <a:avLst/>
          </a:pr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D505395E-59F1-BB40-9391-DC07C47B3D37}"/>
              </a:ext>
            </a:extLst>
          </p:cNvPr>
          <p:cNvSpPr/>
          <p:nvPr/>
        </p:nvSpPr>
        <p:spPr>
          <a:xfrm rot="5400000">
            <a:off x="3303034" y="1035703"/>
            <a:ext cx="2433695" cy="9248237"/>
          </a:xfrm>
          <a:prstGeom prst="rect">
            <a:avLst/>
          </a:prstGeom>
          <a:solidFill>
            <a:schemeClr val="bg1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4" descr="Trend Micro Antivirus | Blitzhandel24 - Koop goedkope software in de online  shop">
            <a:extLst>
              <a:ext uri="{FF2B5EF4-FFF2-40B4-BE49-F238E27FC236}">
                <a16:creationId xmlns:a16="http://schemas.microsoft.com/office/drawing/2014/main" id="{8FFCFF9F-0E2B-BE41-B1F4-CACFB105D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30" y="6077375"/>
            <a:ext cx="1549399" cy="53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602C779-52EE-8A4E-A255-C1AB26D3BB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615" y="6129670"/>
            <a:ext cx="1285415" cy="435767"/>
          </a:xfrm>
          <a:prstGeom prst="rect">
            <a:avLst/>
          </a:prstGeom>
        </p:spPr>
      </p:pic>
      <p:sp>
        <p:nvSpPr>
          <p:cNvPr id="7" name="Tijdelijke aanduiding voor tekst 13">
            <a:extLst>
              <a:ext uri="{FF2B5EF4-FFF2-40B4-BE49-F238E27FC236}">
                <a16:creationId xmlns:a16="http://schemas.microsoft.com/office/drawing/2014/main" id="{06C05C81-B7FD-EE4A-A268-D4E413BDFC13}"/>
              </a:ext>
            </a:extLst>
          </p:cNvPr>
          <p:cNvSpPr txBox="1">
            <a:spLocks/>
          </p:cNvSpPr>
          <p:nvPr/>
        </p:nvSpPr>
        <p:spPr>
          <a:xfrm>
            <a:off x="4572000" y="5383329"/>
            <a:ext cx="811663" cy="19431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20200429</a:t>
            </a:r>
          </a:p>
        </p:txBody>
      </p:sp>
      <p:sp>
        <p:nvSpPr>
          <p:cNvPr id="9" name="Tijdelijke aanduiding voor tekst 13">
            <a:extLst>
              <a:ext uri="{FF2B5EF4-FFF2-40B4-BE49-F238E27FC236}">
                <a16:creationId xmlns:a16="http://schemas.microsoft.com/office/drawing/2014/main" id="{6AA5EF2F-1671-8A4A-9806-C6AE0385A192}"/>
              </a:ext>
            </a:extLst>
          </p:cNvPr>
          <p:cNvSpPr txBox="1">
            <a:spLocks/>
          </p:cNvSpPr>
          <p:nvPr/>
        </p:nvSpPr>
        <p:spPr>
          <a:xfrm>
            <a:off x="3997423" y="5252856"/>
            <a:ext cx="1037437" cy="36976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kern="1200" baseline="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err="1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iVOX</a:t>
            </a:r>
            <a:endParaRPr lang="en-GB" sz="2000" dirty="0">
              <a:solidFill>
                <a:sysClr val="windowText" lastClr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ijdelijke aanduiding voor tekst 13">
            <a:extLst>
              <a:ext uri="{FF2B5EF4-FFF2-40B4-BE49-F238E27FC236}">
                <a16:creationId xmlns:a16="http://schemas.microsoft.com/office/drawing/2014/main" id="{F56C025A-B009-E54D-B114-CFAB5967FC7B}"/>
              </a:ext>
            </a:extLst>
          </p:cNvPr>
          <p:cNvSpPr txBox="1">
            <a:spLocks/>
          </p:cNvSpPr>
          <p:nvPr/>
        </p:nvSpPr>
        <p:spPr>
          <a:xfrm>
            <a:off x="429730" y="4485767"/>
            <a:ext cx="7974383" cy="137636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500" kern="1200" cap="all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000"/>
              </a:lnSpc>
              <a:defRPr/>
            </a:pPr>
            <a:r>
              <a:rPr lang="en-GB" sz="4000" b="1" cap="none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State of Industrial Cybersecurity in Belux - Q1 21</a:t>
            </a:r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FE4B18FD-42AD-5A4B-93AC-EB37EE937677}"/>
              </a:ext>
            </a:extLst>
          </p:cNvPr>
          <p:cNvCxnSpPr>
            <a:cxnSpLocks/>
          </p:cNvCxnSpPr>
          <p:nvPr/>
        </p:nvCxnSpPr>
        <p:spPr>
          <a:xfrm>
            <a:off x="429730" y="5845173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705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hoek 22">
            <a:extLst>
              <a:ext uri="{FF2B5EF4-FFF2-40B4-BE49-F238E27FC236}">
                <a16:creationId xmlns:a16="http://schemas.microsoft.com/office/drawing/2014/main" id="{1B478EAB-F3A3-494D-A58D-07480B35C014}"/>
              </a:ext>
            </a:extLst>
          </p:cNvPr>
          <p:cNvSpPr/>
          <p:nvPr/>
        </p:nvSpPr>
        <p:spPr>
          <a:xfrm rot="5400000">
            <a:off x="4176124" y="-4176124"/>
            <a:ext cx="79175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ijdelijke aanduiding voor tekst 10"/>
          <p:cNvSpPr txBox="1">
            <a:spLocks/>
          </p:cNvSpPr>
          <p:nvPr/>
        </p:nvSpPr>
        <p:spPr>
          <a:xfrm>
            <a:off x="457201" y="5818243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graphicFrame>
        <p:nvGraphicFramePr>
          <p:cNvPr id="11" name="Grafiek 10"/>
          <p:cNvGraphicFramePr/>
          <p:nvPr>
            <p:extLst>
              <p:ext uri="{D42A27DB-BD31-4B8C-83A1-F6EECF244321}">
                <p14:modId xmlns:p14="http://schemas.microsoft.com/office/powerpoint/2010/main" val="674602299"/>
              </p:ext>
            </p:extLst>
          </p:nvPr>
        </p:nvGraphicFramePr>
        <p:xfrm>
          <a:off x="4572000" y="2631219"/>
          <a:ext cx="4427033" cy="3115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140580"/>
            <a:ext cx="7920880" cy="664608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Most companies (77%) have created an operational process, </a:t>
            </a:r>
            <a:b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the employees do not know the process well. 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2" y="1149223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392328" y="2048230"/>
            <a:ext cx="3614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Has your organisation created an operational process when deciding on cybersecurity measures?</a:t>
            </a:r>
          </a:p>
        </p:txBody>
      </p:sp>
      <p:graphicFrame>
        <p:nvGraphicFramePr>
          <p:cNvPr id="4" name="Grafiek 3">
            <a:extLst>
              <a:ext uri="{FF2B5EF4-FFF2-40B4-BE49-F238E27FC236}">
                <a16:creationId xmlns:a16="http://schemas.microsoft.com/office/drawing/2014/main" id="{05E11292-0242-4291-B2C9-EEE0583A81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9830123"/>
              </p:ext>
            </p:extLst>
          </p:nvPr>
        </p:nvGraphicFramePr>
        <p:xfrm>
          <a:off x="144967" y="2727557"/>
          <a:ext cx="3927164" cy="3155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kstvak 13">
            <a:extLst>
              <a:ext uri="{FF2B5EF4-FFF2-40B4-BE49-F238E27FC236}">
                <a16:creationId xmlns:a16="http://schemas.microsoft.com/office/drawing/2014/main" id="{4ABBF011-9812-4D51-8034-37A187362166}"/>
              </a:ext>
            </a:extLst>
          </p:cNvPr>
          <p:cNvSpPr txBox="1"/>
          <p:nvPr/>
        </p:nvSpPr>
        <p:spPr>
          <a:xfrm>
            <a:off x="4527840" y="2048230"/>
            <a:ext cx="411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spc="-30">
                <a:latin typeface="Calibri Light" panose="020F0302020204030204" pitchFamily="34" charset="0"/>
                <a:cs typeface="Calibri Light" panose="020F0302020204030204" pitchFamily="34" charset="0"/>
              </a:rPr>
              <a:t>Which divisions are involved in making decisions on the operational process in smart factories within your organisation?</a:t>
            </a:r>
          </a:p>
        </p:txBody>
      </p:sp>
      <p:sp>
        <p:nvSpPr>
          <p:cNvPr id="20" name="Tijdelijke aanduiding voor tekst 10">
            <a:extLst>
              <a:ext uri="{FF2B5EF4-FFF2-40B4-BE49-F238E27FC236}">
                <a16:creationId xmlns:a16="http://schemas.microsoft.com/office/drawing/2014/main" id="{48273956-9726-4A83-B6A7-331DFC0DCF70}"/>
              </a:ext>
            </a:extLst>
          </p:cNvPr>
          <p:cNvSpPr txBox="1">
            <a:spLocks/>
          </p:cNvSpPr>
          <p:nvPr/>
        </p:nvSpPr>
        <p:spPr>
          <a:xfrm>
            <a:off x="4572000" y="5818243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if the company has an operational process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80</a:t>
            </a:r>
          </a:p>
        </p:txBody>
      </p:sp>
      <p:sp>
        <p:nvSpPr>
          <p:cNvPr id="12" name="Tijdelijke aanduiding voor tekst 2">
            <a:extLst>
              <a:ext uri="{FF2B5EF4-FFF2-40B4-BE49-F238E27FC236}">
                <a16:creationId xmlns:a16="http://schemas.microsoft.com/office/drawing/2014/main" id="{2E8F41F1-AC29-1244-A346-AE4C06710D60}"/>
              </a:ext>
            </a:extLst>
          </p:cNvPr>
          <p:cNvSpPr txBox="1">
            <a:spLocks/>
          </p:cNvSpPr>
          <p:nvPr/>
        </p:nvSpPr>
        <p:spPr>
          <a:xfrm>
            <a:off x="5723467" y="22738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6EA1757-C4DC-E04D-ACF1-5066F3A1A519}"/>
              </a:ext>
            </a:extLst>
          </p:cNvPr>
          <p:cNvSpPr/>
          <p:nvPr/>
        </p:nvSpPr>
        <p:spPr>
          <a:xfrm>
            <a:off x="6319930" y="390579"/>
            <a:ext cx="239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Cybersecurity measures</a:t>
            </a:r>
          </a:p>
        </p:txBody>
      </p:sp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F49A407D-D451-1940-8B51-66859331EF86}"/>
              </a:ext>
            </a:extLst>
          </p:cNvPr>
          <p:cNvCxnSpPr/>
          <p:nvPr/>
        </p:nvCxnSpPr>
        <p:spPr>
          <a:xfrm>
            <a:off x="4267200" y="2125133"/>
            <a:ext cx="0" cy="3826934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Tijdelijke aanduiding voor dianummer 4">
            <a:extLst>
              <a:ext uri="{FF2B5EF4-FFF2-40B4-BE49-F238E27FC236}">
                <a16:creationId xmlns:a16="http://schemas.microsoft.com/office/drawing/2014/main" id="{7EE8B577-359D-F64B-89A3-FAF35FF79EF5}"/>
              </a:ext>
            </a:extLst>
          </p:cNvPr>
          <p:cNvSpPr txBox="1">
            <a:spLocks/>
          </p:cNvSpPr>
          <p:nvPr/>
        </p:nvSpPr>
        <p:spPr>
          <a:xfrm>
            <a:off x="8777837" y="6453324"/>
            <a:ext cx="221196" cy="268139"/>
          </a:xfrm>
          <a:prstGeom prst="rect">
            <a:avLst/>
          </a:prstGeom>
        </p:spPr>
        <p:txBody>
          <a:bodyPr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10</a:t>
            </a:fld>
            <a:endParaRPr lang="nl-NL" sz="160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2D110A7F-E677-FB40-A3BC-FFD28731C4F2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847C92FA-BF2E-8B43-96A3-CAEE9D3A25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29" y="6317125"/>
            <a:ext cx="658021" cy="223075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A393BCB-552E-E04F-AB37-AF8AF1B432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474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>
            <a:extLst>
              <a:ext uri="{FF2B5EF4-FFF2-40B4-BE49-F238E27FC236}">
                <a16:creationId xmlns:a16="http://schemas.microsoft.com/office/drawing/2014/main" id="{A9090625-1518-8E41-A1F9-1F106E5DB45F}"/>
              </a:ext>
            </a:extLst>
          </p:cNvPr>
          <p:cNvSpPr/>
          <p:nvPr/>
        </p:nvSpPr>
        <p:spPr>
          <a:xfrm rot="5400000">
            <a:off x="4176124" y="-4176124"/>
            <a:ext cx="791751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ijdelijke aanduiding voor tekst 10"/>
          <p:cNvSpPr txBox="1">
            <a:spLocks/>
          </p:cNvSpPr>
          <p:nvPr/>
        </p:nvSpPr>
        <p:spPr>
          <a:xfrm>
            <a:off x="476956" y="6244430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149887"/>
            <a:ext cx="7920880" cy="664608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Respondents from focus sectors indicate in 84% of cases that</a:t>
            </a:r>
            <a:b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operational process has been created.  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2" y="1158530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378096" y="2349079"/>
            <a:ext cx="7920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Has your organisation created an operational process when deciding on cybersecurity measures?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D66A010-5FF3-432E-8947-D3950B0579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727268"/>
              </p:ext>
            </p:extLst>
          </p:nvPr>
        </p:nvGraphicFramePr>
        <p:xfrm>
          <a:off x="476956" y="2837239"/>
          <a:ext cx="8334105" cy="28708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6821">
                  <a:extLst>
                    <a:ext uri="{9D8B030D-6E8A-4147-A177-3AD203B41FA5}">
                      <a16:colId xmlns:a16="http://schemas.microsoft.com/office/drawing/2014/main" val="4162826543"/>
                    </a:ext>
                  </a:extLst>
                </a:gridCol>
                <a:gridCol w="769302">
                  <a:extLst>
                    <a:ext uri="{9D8B030D-6E8A-4147-A177-3AD203B41FA5}">
                      <a16:colId xmlns:a16="http://schemas.microsoft.com/office/drawing/2014/main" val="3562381181"/>
                    </a:ext>
                  </a:extLst>
                </a:gridCol>
                <a:gridCol w="769302">
                  <a:extLst>
                    <a:ext uri="{9D8B030D-6E8A-4147-A177-3AD203B41FA5}">
                      <a16:colId xmlns:a16="http://schemas.microsoft.com/office/drawing/2014/main" val="1061754587"/>
                    </a:ext>
                  </a:extLst>
                </a:gridCol>
                <a:gridCol w="769302">
                  <a:extLst>
                    <a:ext uri="{9D8B030D-6E8A-4147-A177-3AD203B41FA5}">
                      <a16:colId xmlns:a16="http://schemas.microsoft.com/office/drawing/2014/main" val="1017488618"/>
                    </a:ext>
                  </a:extLst>
                </a:gridCol>
                <a:gridCol w="769302">
                  <a:extLst>
                    <a:ext uri="{9D8B030D-6E8A-4147-A177-3AD203B41FA5}">
                      <a16:colId xmlns:a16="http://schemas.microsoft.com/office/drawing/2014/main" val="1159273241"/>
                    </a:ext>
                  </a:extLst>
                </a:gridCol>
                <a:gridCol w="769302">
                  <a:extLst>
                    <a:ext uri="{9D8B030D-6E8A-4147-A177-3AD203B41FA5}">
                      <a16:colId xmlns:a16="http://schemas.microsoft.com/office/drawing/2014/main" val="2684128571"/>
                    </a:ext>
                  </a:extLst>
                </a:gridCol>
                <a:gridCol w="769302">
                  <a:extLst>
                    <a:ext uri="{9D8B030D-6E8A-4147-A177-3AD203B41FA5}">
                      <a16:colId xmlns:a16="http://schemas.microsoft.com/office/drawing/2014/main" val="1313516326"/>
                    </a:ext>
                  </a:extLst>
                </a:gridCol>
                <a:gridCol w="769302">
                  <a:extLst>
                    <a:ext uri="{9D8B030D-6E8A-4147-A177-3AD203B41FA5}">
                      <a16:colId xmlns:a16="http://schemas.microsoft.com/office/drawing/2014/main" val="1340841108"/>
                    </a:ext>
                  </a:extLst>
                </a:gridCol>
                <a:gridCol w="769302">
                  <a:extLst>
                    <a:ext uri="{9D8B030D-6E8A-4147-A177-3AD203B41FA5}">
                      <a16:colId xmlns:a16="http://schemas.microsoft.com/office/drawing/2014/main" val="2972682181"/>
                    </a:ext>
                  </a:extLst>
                </a:gridCol>
                <a:gridCol w="512868">
                  <a:extLst>
                    <a:ext uri="{9D8B030D-6E8A-4147-A177-3AD203B41FA5}">
                      <a16:colId xmlns:a16="http://schemas.microsoft.com/office/drawing/2014/main" val="2566950660"/>
                    </a:ext>
                  </a:extLst>
                </a:gridCol>
              </a:tblGrid>
              <a:tr h="910592">
                <a:tc rowSpan="2">
                  <a:txBody>
                    <a:bodyPr/>
                    <a:lstStyle/>
                    <a:p>
                      <a:pPr algn="l" rtl="0" fontAlgn="b"/>
                      <a:endParaRPr lang="nl-NL" sz="105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6350" marR="6350" marT="6350" marB="0" anchor="b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Company size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sector: </a:t>
                      </a:r>
                    </a:p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production companies, logistics &amp; transport, maritime, rail and aviation, oil &amp; gas, chemical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operating systems: final decision-maker, other decision-maker, influence on decision-making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 spc="-2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IT: final decision-maker, other decision-maker, influence on decision-making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838587"/>
                  </a:ext>
                </a:extLst>
              </a:tr>
              <a:tr h="602281">
                <a:tc v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500 - 4,999 employees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5,000+ employees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098775"/>
                  </a:ext>
                </a:extLst>
              </a:tr>
              <a:tr h="3685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Yes, and it is known throughout the organisation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159441"/>
                  </a:ext>
                </a:extLst>
              </a:tr>
              <a:tr h="57360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Yes, but most employees do not know the content of the process well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568831"/>
                  </a:ext>
                </a:extLst>
              </a:tr>
              <a:tr h="20793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838629"/>
                  </a:ext>
                </a:extLst>
              </a:tr>
              <a:tr h="20793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Don’t know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25.5% B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26.7% B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615040"/>
                  </a:ext>
                </a:extLst>
              </a:tr>
            </a:tbl>
          </a:graphicData>
        </a:graphic>
      </p:graphicFrame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0364596A-B4F9-BD40-A391-AF3CAE71665C}"/>
              </a:ext>
            </a:extLst>
          </p:cNvPr>
          <p:cNvSpPr txBox="1">
            <a:spLocks/>
          </p:cNvSpPr>
          <p:nvPr/>
        </p:nvSpPr>
        <p:spPr>
          <a:xfrm>
            <a:off x="5723467" y="11789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BC40674F-885A-EA42-8426-0B8D304AC97F}"/>
              </a:ext>
            </a:extLst>
          </p:cNvPr>
          <p:cNvSpPr/>
          <p:nvPr/>
        </p:nvSpPr>
        <p:spPr>
          <a:xfrm>
            <a:off x="6319930" y="379630"/>
            <a:ext cx="239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Cybersecurity measures</a:t>
            </a:r>
          </a:p>
        </p:txBody>
      </p:sp>
      <p:sp>
        <p:nvSpPr>
          <p:cNvPr id="15" name="Tijdelijke aanduiding voor dianummer 4">
            <a:extLst>
              <a:ext uri="{FF2B5EF4-FFF2-40B4-BE49-F238E27FC236}">
                <a16:creationId xmlns:a16="http://schemas.microsoft.com/office/drawing/2014/main" id="{5DBBA894-89B2-F245-B669-D3B5FC96C73E}"/>
              </a:ext>
            </a:extLst>
          </p:cNvPr>
          <p:cNvSpPr txBox="1">
            <a:spLocks/>
          </p:cNvSpPr>
          <p:nvPr/>
        </p:nvSpPr>
        <p:spPr>
          <a:xfrm>
            <a:off x="8673470" y="6453324"/>
            <a:ext cx="442391" cy="268139"/>
          </a:xfrm>
          <a:prstGeom prst="rect">
            <a:avLst/>
          </a:prstGeom>
        </p:spPr>
        <p:txBody>
          <a:bodyPr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11</a:t>
            </a:fld>
            <a:endParaRPr lang="nl-NL" sz="1600" dirty="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FFCE996E-BEB9-0848-BCCB-276DCB326C70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0223565C-D7DC-2D44-A5FC-895DCBE1CF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29" y="6317125"/>
            <a:ext cx="658021" cy="223075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3E27964A-AE7D-D146-A3A8-0E9E847011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69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18ADACA4-AD63-554E-9020-A4C2FF8AA5E0}"/>
              </a:ext>
            </a:extLst>
          </p:cNvPr>
          <p:cNvSpPr/>
          <p:nvPr/>
        </p:nvSpPr>
        <p:spPr>
          <a:xfrm rot="5400000">
            <a:off x="4168570" y="-4168570"/>
            <a:ext cx="806860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ijdelijke aanduiding voor tekst 10"/>
          <p:cNvSpPr txBox="1">
            <a:spLocks/>
          </p:cNvSpPr>
          <p:nvPr/>
        </p:nvSpPr>
        <p:spPr>
          <a:xfrm>
            <a:off x="481850" y="6226893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graphicFrame>
        <p:nvGraphicFramePr>
          <p:cNvPr id="11" name="Grafiek 10"/>
          <p:cNvGraphicFramePr/>
          <p:nvPr>
            <p:extLst>
              <p:ext uri="{D42A27DB-BD31-4B8C-83A1-F6EECF244321}">
                <p14:modId xmlns:p14="http://schemas.microsoft.com/office/powerpoint/2010/main" val="3242175565"/>
              </p:ext>
            </p:extLst>
          </p:nvPr>
        </p:nvGraphicFramePr>
        <p:xfrm>
          <a:off x="4592724" y="2694854"/>
          <a:ext cx="4509288" cy="291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178343"/>
            <a:ext cx="7920880" cy="6646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 b="1" spc="-4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out of 3 respondents state that a </a:t>
            </a:r>
            <a:r>
              <a:rPr lang="en-GB" sz="1900" b="1" spc="-4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cyberincident</a:t>
            </a:r>
            <a:r>
              <a:rPr lang="en-GB" sz="1900" b="1" spc="-4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response process has been developed, but once again the employees do not know the process well. 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2" y="1186986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386098" y="2090143"/>
            <a:ext cx="3555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Has your organisation created a </a:t>
            </a:r>
            <a:r>
              <a:rPr lang="en-GB" sz="1200" i="1" err="1">
                <a:latin typeface="Calibri Light" panose="020F0302020204030204" pitchFamily="34" charset="0"/>
                <a:cs typeface="Calibri Light" panose="020F0302020204030204" pitchFamily="34" charset="0"/>
              </a:rPr>
              <a:t>cyberincident</a:t>
            </a:r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 response process when deciding on cybersecurity measures for smart factories?</a:t>
            </a:r>
          </a:p>
        </p:txBody>
      </p:sp>
      <p:graphicFrame>
        <p:nvGraphicFramePr>
          <p:cNvPr id="4" name="Grafiek 3">
            <a:extLst>
              <a:ext uri="{FF2B5EF4-FFF2-40B4-BE49-F238E27FC236}">
                <a16:creationId xmlns:a16="http://schemas.microsoft.com/office/drawing/2014/main" id="{05E11292-0242-4291-B2C9-EEE0583A81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3367705"/>
              </p:ext>
            </p:extLst>
          </p:nvPr>
        </p:nvGraphicFramePr>
        <p:xfrm>
          <a:off x="144967" y="2820466"/>
          <a:ext cx="3927164" cy="3131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kstvak 13">
            <a:extLst>
              <a:ext uri="{FF2B5EF4-FFF2-40B4-BE49-F238E27FC236}">
                <a16:creationId xmlns:a16="http://schemas.microsoft.com/office/drawing/2014/main" id="{4ABBF011-9812-4D51-8034-37A187362166}"/>
              </a:ext>
            </a:extLst>
          </p:cNvPr>
          <p:cNvSpPr txBox="1"/>
          <p:nvPr/>
        </p:nvSpPr>
        <p:spPr>
          <a:xfrm>
            <a:off x="5012266" y="2095867"/>
            <a:ext cx="309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Which divisions are involved in your organisation's </a:t>
            </a:r>
            <a:r>
              <a:rPr lang="en-GB" sz="1200" i="1" err="1">
                <a:latin typeface="Calibri Light" panose="020F0302020204030204" pitchFamily="34" charset="0"/>
                <a:cs typeface="Calibri Light" panose="020F0302020204030204" pitchFamily="34" charset="0"/>
              </a:rPr>
              <a:t>cyberincident</a:t>
            </a:r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 process?</a:t>
            </a:r>
          </a:p>
        </p:txBody>
      </p:sp>
      <p:sp>
        <p:nvSpPr>
          <p:cNvPr id="20" name="Tijdelijke aanduiding voor tekst 10">
            <a:extLst>
              <a:ext uri="{FF2B5EF4-FFF2-40B4-BE49-F238E27FC236}">
                <a16:creationId xmlns:a16="http://schemas.microsoft.com/office/drawing/2014/main" id="{48273956-9726-4A83-B6A7-331DFC0DCF70}"/>
              </a:ext>
            </a:extLst>
          </p:cNvPr>
          <p:cNvSpPr txBox="1">
            <a:spLocks/>
          </p:cNvSpPr>
          <p:nvPr/>
        </p:nvSpPr>
        <p:spPr>
          <a:xfrm>
            <a:off x="4572000" y="5696195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if the company has an operational process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65</a:t>
            </a:r>
          </a:p>
        </p:txBody>
      </p:sp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D26701F7-707D-144E-A463-C564AC166C8D}"/>
              </a:ext>
            </a:extLst>
          </p:cNvPr>
          <p:cNvSpPr txBox="1">
            <a:spLocks/>
          </p:cNvSpPr>
          <p:nvPr/>
        </p:nvSpPr>
        <p:spPr>
          <a:xfrm>
            <a:off x="5723467" y="26898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716CFEAF-E6FC-C546-A198-DADCB75E306C}"/>
              </a:ext>
            </a:extLst>
          </p:cNvPr>
          <p:cNvSpPr/>
          <p:nvPr/>
        </p:nvSpPr>
        <p:spPr>
          <a:xfrm>
            <a:off x="6319930" y="394739"/>
            <a:ext cx="239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Cybersecurity measures</a:t>
            </a:r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E148C096-A03B-174B-BFB4-5DFDCD540466}"/>
              </a:ext>
            </a:extLst>
          </p:cNvPr>
          <p:cNvCxnSpPr/>
          <p:nvPr/>
        </p:nvCxnSpPr>
        <p:spPr>
          <a:xfrm>
            <a:off x="4267200" y="2125133"/>
            <a:ext cx="0" cy="3826934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" name="Tijdelijke aanduiding voor dianummer 4">
            <a:extLst>
              <a:ext uri="{FF2B5EF4-FFF2-40B4-BE49-F238E27FC236}">
                <a16:creationId xmlns:a16="http://schemas.microsoft.com/office/drawing/2014/main" id="{61309697-7058-654C-899B-ECF78DAB5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5385" y="6463261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12</a:t>
            </a:fld>
            <a:endParaRPr lang="nl-NL" sz="160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253C84E2-6768-DF4C-84F0-B082C35CA5B8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6A3E344E-5D7B-5945-B4A0-BE7CF767B5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29" y="6317125"/>
            <a:ext cx="658021" cy="223075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E342693D-8383-CA47-8928-FD353AF1BC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5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extLst>
              <a:ext uri="{FF2B5EF4-FFF2-40B4-BE49-F238E27FC236}">
                <a16:creationId xmlns:a16="http://schemas.microsoft.com/office/drawing/2014/main" id="{0D9CA22E-D3F9-FA41-B380-81709CDD5B16}"/>
              </a:ext>
            </a:extLst>
          </p:cNvPr>
          <p:cNvSpPr/>
          <p:nvPr/>
        </p:nvSpPr>
        <p:spPr>
          <a:xfrm rot="5400000">
            <a:off x="4182019" y="-4180809"/>
            <a:ext cx="77996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179919"/>
            <a:ext cx="7920880" cy="664608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1524000" algn="l"/>
              </a:tabLst>
            </a:pP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decision makers are more often aware of the </a:t>
            </a:r>
            <a:r>
              <a:rPr lang="en-GB" b="1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cyberincident</a:t>
            </a: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response process, </a:t>
            </a:r>
            <a:b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they estimate that most of their colleagues are not aware of its content.  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2" y="1188562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352696" y="2341975"/>
            <a:ext cx="7920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Has your organisation created a </a:t>
            </a:r>
            <a:r>
              <a:rPr lang="en-GB" sz="1200" i="1" err="1">
                <a:latin typeface="Calibri Light" panose="020F0302020204030204" pitchFamily="34" charset="0"/>
                <a:cs typeface="Calibri Light" panose="020F0302020204030204" pitchFamily="34" charset="0"/>
              </a:rPr>
              <a:t>cyberincident</a:t>
            </a:r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 response process when deciding on cybersecurity measures for smart factories?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D66A010-5FF3-432E-8947-D3950B0579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168414"/>
              </p:ext>
            </p:extLst>
          </p:nvPr>
        </p:nvGraphicFramePr>
        <p:xfrm>
          <a:off x="476956" y="2826390"/>
          <a:ext cx="8209846" cy="32194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1969">
                  <a:extLst>
                    <a:ext uri="{9D8B030D-6E8A-4147-A177-3AD203B41FA5}">
                      <a16:colId xmlns:a16="http://schemas.microsoft.com/office/drawing/2014/main" val="4162826543"/>
                    </a:ext>
                  </a:extLst>
                </a:gridCol>
                <a:gridCol w="757832">
                  <a:extLst>
                    <a:ext uri="{9D8B030D-6E8A-4147-A177-3AD203B41FA5}">
                      <a16:colId xmlns:a16="http://schemas.microsoft.com/office/drawing/2014/main" val="3562381181"/>
                    </a:ext>
                  </a:extLst>
                </a:gridCol>
                <a:gridCol w="757832">
                  <a:extLst>
                    <a:ext uri="{9D8B030D-6E8A-4147-A177-3AD203B41FA5}">
                      <a16:colId xmlns:a16="http://schemas.microsoft.com/office/drawing/2014/main" val="1061754587"/>
                    </a:ext>
                  </a:extLst>
                </a:gridCol>
                <a:gridCol w="757832">
                  <a:extLst>
                    <a:ext uri="{9D8B030D-6E8A-4147-A177-3AD203B41FA5}">
                      <a16:colId xmlns:a16="http://schemas.microsoft.com/office/drawing/2014/main" val="1017488618"/>
                    </a:ext>
                  </a:extLst>
                </a:gridCol>
                <a:gridCol w="757832">
                  <a:extLst>
                    <a:ext uri="{9D8B030D-6E8A-4147-A177-3AD203B41FA5}">
                      <a16:colId xmlns:a16="http://schemas.microsoft.com/office/drawing/2014/main" val="1159273241"/>
                    </a:ext>
                  </a:extLst>
                </a:gridCol>
                <a:gridCol w="757832">
                  <a:extLst>
                    <a:ext uri="{9D8B030D-6E8A-4147-A177-3AD203B41FA5}">
                      <a16:colId xmlns:a16="http://schemas.microsoft.com/office/drawing/2014/main" val="2684128571"/>
                    </a:ext>
                  </a:extLst>
                </a:gridCol>
                <a:gridCol w="757832">
                  <a:extLst>
                    <a:ext uri="{9D8B030D-6E8A-4147-A177-3AD203B41FA5}">
                      <a16:colId xmlns:a16="http://schemas.microsoft.com/office/drawing/2014/main" val="1313516326"/>
                    </a:ext>
                  </a:extLst>
                </a:gridCol>
                <a:gridCol w="757832">
                  <a:extLst>
                    <a:ext uri="{9D8B030D-6E8A-4147-A177-3AD203B41FA5}">
                      <a16:colId xmlns:a16="http://schemas.microsoft.com/office/drawing/2014/main" val="1340841108"/>
                    </a:ext>
                  </a:extLst>
                </a:gridCol>
                <a:gridCol w="757832">
                  <a:extLst>
                    <a:ext uri="{9D8B030D-6E8A-4147-A177-3AD203B41FA5}">
                      <a16:colId xmlns:a16="http://schemas.microsoft.com/office/drawing/2014/main" val="2972682181"/>
                    </a:ext>
                  </a:extLst>
                </a:gridCol>
                <a:gridCol w="505221">
                  <a:extLst>
                    <a:ext uri="{9D8B030D-6E8A-4147-A177-3AD203B41FA5}">
                      <a16:colId xmlns:a16="http://schemas.microsoft.com/office/drawing/2014/main" val="2566950660"/>
                    </a:ext>
                  </a:extLst>
                </a:gridCol>
              </a:tblGrid>
              <a:tr h="901766">
                <a:tc rowSpan="2">
                  <a:txBody>
                    <a:bodyPr/>
                    <a:lstStyle/>
                    <a:p>
                      <a:pPr algn="l" rtl="0" fontAlgn="b"/>
                      <a:endParaRPr lang="nl-NL" sz="105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6350" marR="6350" marT="6350" marB="0" anchor="b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Company size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sector: </a:t>
                      </a:r>
                    </a:p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production companies, logistics &amp; transport, maritime, rail and aviation, oil &amp; gas, chemical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operating systems: final decision-maker, other decision-maker, influence on decision-making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 spc="-2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IT: final decision-maker, other decision-maker, influence on decision-making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838587"/>
                  </a:ext>
                </a:extLst>
              </a:tr>
              <a:tr h="596444">
                <a:tc v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500 - 4,999 employees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5,000+ employees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098775"/>
                  </a:ext>
                </a:extLst>
              </a:tr>
              <a:tr h="46005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Yes, and it is known throughout the organisation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159441"/>
                  </a:ext>
                </a:extLst>
              </a:tr>
              <a:tr h="6373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Yes, but most employees do not know the content of the process well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57.9% A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568831"/>
                  </a:ext>
                </a:extLst>
              </a:tr>
              <a:tr h="33511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838629"/>
                  </a:ext>
                </a:extLst>
              </a:tr>
              <a:tr h="2886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Don’t know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34.0% B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615040"/>
                  </a:ext>
                </a:extLst>
              </a:tr>
            </a:tbl>
          </a:graphicData>
        </a:graphic>
      </p:graphicFrame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92D64072-D205-F640-BE2F-CA4920DD85DD}"/>
              </a:ext>
            </a:extLst>
          </p:cNvPr>
          <p:cNvSpPr txBox="1">
            <a:spLocks/>
          </p:cNvSpPr>
          <p:nvPr/>
        </p:nvSpPr>
        <p:spPr>
          <a:xfrm>
            <a:off x="5723467" y="32115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0407A1E3-4378-5344-A202-7FB9DC5115AB}"/>
              </a:ext>
            </a:extLst>
          </p:cNvPr>
          <p:cNvSpPr/>
          <p:nvPr/>
        </p:nvSpPr>
        <p:spPr>
          <a:xfrm>
            <a:off x="6319930" y="399956"/>
            <a:ext cx="239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Cybersecurity measures</a:t>
            </a:r>
          </a:p>
        </p:txBody>
      </p:sp>
      <p:sp>
        <p:nvSpPr>
          <p:cNvPr id="14" name="Tijdelijke aanduiding voor dianummer 4">
            <a:extLst>
              <a:ext uri="{FF2B5EF4-FFF2-40B4-BE49-F238E27FC236}">
                <a16:creationId xmlns:a16="http://schemas.microsoft.com/office/drawing/2014/main" id="{C1E9AE5D-8E7C-F145-8A5B-83B3307A8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3341" y="6463261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13</a:t>
            </a:fld>
            <a:endParaRPr lang="nl-NL" sz="1600" dirty="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ijdelijke aanduiding voor tekst 10">
            <a:extLst>
              <a:ext uri="{FF2B5EF4-FFF2-40B4-BE49-F238E27FC236}">
                <a16:creationId xmlns:a16="http://schemas.microsoft.com/office/drawing/2014/main" id="{C5A70D83-F2AF-B940-AAD5-C439B47A7D14}"/>
              </a:ext>
            </a:extLst>
          </p:cNvPr>
          <p:cNvSpPr txBox="1">
            <a:spLocks/>
          </p:cNvSpPr>
          <p:nvPr/>
        </p:nvSpPr>
        <p:spPr>
          <a:xfrm>
            <a:off x="476956" y="6244430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100B0574-8D19-FD41-A1BE-22DBDF9FE301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56D6A1F6-3108-924D-87CC-CBC593D436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29" y="6317125"/>
            <a:ext cx="658021" cy="223075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4BA6290F-BF71-F648-BA0E-6D118E8AA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23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hoek 22">
            <a:extLst>
              <a:ext uri="{FF2B5EF4-FFF2-40B4-BE49-F238E27FC236}">
                <a16:creationId xmlns:a16="http://schemas.microsoft.com/office/drawing/2014/main" id="{32087CF5-87BB-2B44-A5F3-780EFEF5E2A2}"/>
              </a:ext>
            </a:extLst>
          </p:cNvPr>
          <p:cNvSpPr/>
          <p:nvPr/>
        </p:nvSpPr>
        <p:spPr>
          <a:xfrm rot="5400000">
            <a:off x="4166881" y="-4166881"/>
            <a:ext cx="810238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ijdelijke aanduiding voor tekst 10"/>
          <p:cNvSpPr txBox="1">
            <a:spLocks/>
          </p:cNvSpPr>
          <p:nvPr/>
        </p:nvSpPr>
        <p:spPr>
          <a:xfrm>
            <a:off x="396164" y="6237902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having no idea about these priorities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75</a:t>
            </a:r>
          </a:p>
        </p:txBody>
      </p:sp>
      <p:graphicFrame>
        <p:nvGraphicFramePr>
          <p:cNvPr id="11" name="Grafiek 10"/>
          <p:cNvGraphicFramePr/>
          <p:nvPr>
            <p:extLst>
              <p:ext uri="{D42A27DB-BD31-4B8C-83A1-F6EECF244321}">
                <p14:modId xmlns:p14="http://schemas.microsoft.com/office/powerpoint/2010/main" val="961285634"/>
              </p:ext>
            </p:extLst>
          </p:nvPr>
        </p:nvGraphicFramePr>
        <p:xfrm>
          <a:off x="4572000" y="3188185"/>
          <a:ext cx="4679724" cy="2603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kstvak 14"/>
          <p:cNvSpPr txBox="1"/>
          <p:nvPr/>
        </p:nvSpPr>
        <p:spPr>
          <a:xfrm>
            <a:off x="3046148" y="5677843"/>
            <a:ext cx="166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rgbClr val="C00000"/>
                </a:solidFill>
                <a:latin typeface="Franklin Gothic Book" panose="020B0503020102020204" pitchFamily="34" charset="0"/>
              </a:rPr>
              <a:t>Significantly higher</a:t>
            </a:r>
            <a:br>
              <a:rPr lang="en-GB" sz="900">
                <a:solidFill>
                  <a:srgbClr val="C00000"/>
                </a:solidFill>
                <a:latin typeface="Franklin Gothic Book" panose="020B0503020102020204" pitchFamily="34" charset="0"/>
              </a:rPr>
            </a:br>
            <a:r>
              <a:rPr lang="en-GB" sz="900">
                <a:solidFill>
                  <a:srgbClr val="C00000"/>
                </a:solidFill>
                <a:latin typeface="Franklin Gothic Book" panose="020B0503020102020204" pitchFamily="34" charset="0"/>
              </a:rPr>
              <a:t>(95% confidence)</a:t>
            </a:r>
          </a:p>
        </p:txBody>
      </p:sp>
      <p:sp>
        <p:nvSpPr>
          <p:cNvPr id="16" name="Afgeronde rechthoek 14"/>
          <p:cNvSpPr/>
          <p:nvPr/>
        </p:nvSpPr>
        <p:spPr>
          <a:xfrm>
            <a:off x="2679934" y="5761189"/>
            <a:ext cx="366214" cy="17759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>
              <a:solidFill>
                <a:srgbClr val="FFFFFF"/>
              </a:solidFill>
            </a:endParaRPr>
          </a:p>
        </p:txBody>
      </p:sp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154758"/>
            <a:ext cx="7920880" cy="78079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500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Having a shared vision and insight into cybersecurity systems and technologies for production systems are seen as the top priorities when considering collaboration between the IT and/or IT security division and the industrial control system management division.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2" y="1217171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490592" y="2135837"/>
            <a:ext cx="7399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What is the top priority when considering collaboration between the IT and/or IT security division and the industrial control system management division?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40ABD5A-C9E6-4A89-A21E-97EA8F74D0F9}"/>
              </a:ext>
            </a:extLst>
          </p:cNvPr>
          <p:cNvSpPr txBox="1"/>
          <p:nvPr/>
        </p:nvSpPr>
        <p:spPr>
          <a:xfrm>
            <a:off x="5610690" y="2739552"/>
            <a:ext cx="2194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>
                <a:latin typeface="Calibri" panose="020F0502020204030204" pitchFamily="34" charset="0"/>
                <a:cs typeface="Calibri" panose="020F0502020204030204" pitchFamily="34" charset="0"/>
              </a:rPr>
              <a:t>First place (top priority)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83565A14-12FA-402B-8EBD-27DF642046DF}"/>
              </a:ext>
            </a:extLst>
          </p:cNvPr>
          <p:cNvSpPr txBox="1"/>
          <p:nvPr/>
        </p:nvSpPr>
        <p:spPr>
          <a:xfrm>
            <a:off x="457203" y="2750388"/>
            <a:ext cx="15547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>
                <a:latin typeface="Calibri" panose="020F0502020204030204" pitchFamily="34" charset="0"/>
                <a:cs typeface="Calibri" panose="020F0502020204030204" pitchFamily="34" charset="0"/>
              </a:rPr>
              <a:t>Average ranking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A0ECEDE-ADA0-453D-BBE8-C11B3EE97791}"/>
              </a:ext>
            </a:extLst>
          </p:cNvPr>
          <p:cNvSpPr txBox="1"/>
          <p:nvPr/>
        </p:nvSpPr>
        <p:spPr>
          <a:xfrm>
            <a:off x="457204" y="3188185"/>
            <a:ext cx="283633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400"/>
              </a:spcAft>
              <a:buAutoNum type="arabicPeriod"/>
            </a:pPr>
            <a:r>
              <a:rPr lang="en-GB" sz="1200">
                <a:latin typeface="Calibri Light" panose="020F0302020204030204" pitchFamily="34" charset="0"/>
                <a:cs typeface="Calibri Light" panose="020F0302020204030204" pitchFamily="34" charset="0"/>
              </a:rPr>
              <a:t>Having a common vision of cybersecurity risks</a:t>
            </a:r>
          </a:p>
          <a:p>
            <a:pPr marL="342900" indent="-342900">
              <a:spcAft>
                <a:spcPts val="400"/>
              </a:spcAft>
              <a:buAutoNum type="arabicPeriod"/>
            </a:pPr>
            <a:r>
              <a:rPr lang="en-GB" sz="1200">
                <a:latin typeface="Calibri Light" panose="020F0302020204030204" pitchFamily="34" charset="0"/>
                <a:cs typeface="Calibri Light" panose="020F0302020204030204" pitchFamily="34" charset="0"/>
              </a:rPr>
              <a:t>Insight into cybersecurity systems and technologies that are suitable for production systems in factories</a:t>
            </a:r>
          </a:p>
          <a:p>
            <a:pPr marL="342900" indent="-342900">
              <a:spcAft>
                <a:spcPts val="400"/>
              </a:spcAft>
              <a:buAutoNum type="arabicPeriod"/>
            </a:pPr>
            <a:r>
              <a:rPr lang="en-GB" sz="1200">
                <a:latin typeface="Calibri Light" panose="020F0302020204030204" pitchFamily="34" charset="0"/>
                <a:cs typeface="Calibri Light" panose="020F0302020204030204" pitchFamily="34" charset="0"/>
              </a:rPr>
              <a:t>Insight into cybersecurity operations that are suitable for production systems in factories</a:t>
            </a:r>
          </a:p>
          <a:p>
            <a:pPr marL="342900" indent="-342900">
              <a:spcAft>
                <a:spcPts val="400"/>
              </a:spcAft>
              <a:buAutoNum type="arabicPeriod"/>
            </a:pPr>
            <a:r>
              <a:rPr lang="en-GB" sz="1200">
                <a:latin typeface="Calibri Light" panose="020F0302020204030204" pitchFamily="34" charset="0"/>
                <a:cs typeface="Calibri Light" panose="020F0302020204030204" pitchFamily="34" charset="0"/>
              </a:rPr>
              <a:t>Knowing who are the most important individuals involved</a:t>
            </a:r>
          </a:p>
        </p:txBody>
      </p:sp>
      <p:sp>
        <p:nvSpPr>
          <p:cNvPr id="20" name="Tijdelijke aanduiding voor tekst 2">
            <a:extLst>
              <a:ext uri="{FF2B5EF4-FFF2-40B4-BE49-F238E27FC236}">
                <a16:creationId xmlns:a16="http://schemas.microsoft.com/office/drawing/2014/main" id="{25D07303-7605-FE40-B608-F23C9353215E}"/>
              </a:ext>
            </a:extLst>
          </p:cNvPr>
          <p:cNvSpPr txBox="1">
            <a:spLocks/>
          </p:cNvSpPr>
          <p:nvPr/>
        </p:nvSpPr>
        <p:spPr>
          <a:xfrm>
            <a:off x="5723467" y="30276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5EA092E6-1A2D-4D44-AC7F-DABC91C3A54D}"/>
              </a:ext>
            </a:extLst>
          </p:cNvPr>
          <p:cNvSpPr/>
          <p:nvPr/>
        </p:nvSpPr>
        <p:spPr>
          <a:xfrm>
            <a:off x="6319930" y="388805"/>
            <a:ext cx="239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Cybersecurity measures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F2C68B96-C98E-8840-8B74-398EDB2E2097}"/>
              </a:ext>
            </a:extLst>
          </p:cNvPr>
          <p:cNvCxnSpPr>
            <a:cxnSpLocks/>
          </p:cNvCxnSpPr>
          <p:nvPr/>
        </p:nvCxnSpPr>
        <p:spPr>
          <a:xfrm>
            <a:off x="4267200" y="2820896"/>
            <a:ext cx="0" cy="2856947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Tijdelijke aanduiding voor dianummer 4">
            <a:extLst>
              <a:ext uri="{FF2B5EF4-FFF2-40B4-BE49-F238E27FC236}">
                <a16:creationId xmlns:a16="http://schemas.microsoft.com/office/drawing/2014/main" id="{76096539-891A-FF4D-B96F-35AF0B24C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4362" y="6463261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14</a:t>
            </a:fld>
            <a:endParaRPr lang="nl-NL" sz="1600" dirty="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10C8D8E7-124E-0A4D-A1C6-3BFD05A14DC1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758144FF-1DBA-AF49-BE14-FAF28E16DA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29" y="6317125"/>
            <a:ext cx="658021" cy="223075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1767FCC-3C65-F849-8722-711726080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09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hoek 19">
            <a:extLst>
              <a:ext uri="{FF2B5EF4-FFF2-40B4-BE49-F238E27FC236}">
                <a16:creationId xmlns:a16="http://schemas.microsoft.com/office/drawing/2014/main" id="{6AED7C1B-3F8F-4041-ACE3-B20F389394B5}"/>
              </a:ext>
            </a:extLst>
          </p:cNvPr>
          <p:cNvSpPr/>
          <p:nvPr/>
        </p:nvSpPr>
        <p:spPr>
          <a:xfrm rot="5400000">
            <a:off x="4169316" y="-4182932"/>
            <a:ext cx="805368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aphicFrame>
        <p:nvGraphicFramePr>
          <p:cNvPr id="11" name="Grafiek 10"/>
          <p:cNvGraphicFramePr/>
          <p:nvPr>
            <p:extLst>
              <p:ext uri="{D42A27DB-BD31-4B8C-83A1-F6EECF244321}">
                <p14:modId xmlns:p14="http://schemas.microsoft.com/office/powerpoint/2010/main" val="578859341"/>
              </p:ext>
            </p:extLst>
          </p:nvPr>
        </p:nvGraphicFramePr>
        <p:xfrm>
          <a:off x="710725" y="2910675"/>
          <a:ext cx="6096000" cy="2582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kstvak 14"/>
          <p:cNvSpPr txBox="1"/>
          <p:nvPr/>
        </p:nvSpPr>
        <p:spPr>
          <a:xfrm>
            <a:off x="5805998" y="5645056"/>
            <a:ext cx="166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rgbClr val="C00000"/>
                </a:solidFill>
                <a:latin typeface="Franklin Gothic Book" panose="020B0503020102020204" pitchFamily="34" charset="0"/>
              </a:rPr>
              <a:t>Significantly higher</a:t>
            </a:r>
            <a:br>
              <a:rPr lang="en-GB" sz="900">
                <a:solidFill>
                  <a:srgbClr val="C00000"/>
                </a:solidFill>
                <a:latin typeface="Franklin Gothic Book" panose="020B0503020102020204" pitchFamily="34" charset="0"/>
              </a:rPr>
            </a:br>
            <a:r>
              <a:rPr lang="en-GB" sz="900">
                <a:solidFill>
                  <a:srgbClr val="C00000"/>
                </a:solidFill>
                <a:latin typeface="Franklin Gothic Book" panose="020B0503020102020204" pitchFamily="34" charset="0"/>
              </a:rPr>
              <a:t>(95% confidence)</a:t>
            </a:r>
          </a:p>
        </p:txBody>
      </p:sp>
      <p:sp>
        <p:nvSpPr>
          <p:cNvPr id="16" name="Afgeronde rechthoek 14"/>
          <p:cNvSpPr/>
          <p:nvPr/>
        </p:nvSpPr>
        <p:spPr>
          <a:xfrm>
            <a:off x="5439784" y="5728402"/>
            <a:ext cx="366214" cy="17759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>
              <a:solidFill>
                <a:srgbClr val="FFFFFF"/>
              </a:solidFill>
            </a:endParaRPr>
          </a:p>
        </p:txBody>
      </p:sp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903702" y="1353532"/>
            <a:ext cx="7920880" cy="78079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majority of the respondents do not know exactly </a:t>
            </a:r>
            <a:b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industrial standards their control systems should meet. </a:t>
            </a:r>
          </a:p>
        </p:txBody>
      </p:sp>
      <p:sp>
        <p:nvSpPr>
          <p:cNvPr id="18" name="Rechthoek 17"/>
          <p:cNvSpPr/>
          <p:nvPr/>
        </p:nvSpPr>
        <p:spPr>
          <a:xfrm>
            <a:off x="710725" y="1415945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677336" y="2525280"/>
            <a:ext cx="7399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What regulations or industrial standards must your organisation’s control systems meet?</a:t>
            </a:r>
          </a:p>
        </p:txBody>
      </p:sp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E2AE2782-372D-274B-86CE-5EF0686C6E19}"/>
              </a:ext>
            </a:extLst>
          </p:cNvPr>
          <p:cNvSpPr txBox="1">
            <a:spLocks/>
          </p:cNvSpPr>
          <p:nvPr/>
        </p:nvSpPr>
        <p:spPr>
          <a:xfrm>
            <a:off x="5723467" y="-13616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9E179F83-D91A-BF4C-8626-6CD1EB50D478}"/>
              </a:ext>
            </a:extLst>
          </p:cNvPr>
          <p:cNvSpPr/>
          <p:nvPr/>
        </p:nvSpPr>
        <p:spPr>
          <a:xfrm>
            <a:off x="6319930" y="354225"/>
            <a:ext cx="239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Cybersecurity measures</a:t>
            </a: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0F91BEBE-CBF3-C74F-AC8C-D6FB55B07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54932" y="6484647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15</a:t>
            </a:fld>
            <a:endParaRPr lang="nl-NL" sz="1600" dirty="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Tijdelijke aanduiding voor tekst 10">
            <a:extLst>
              <a:ext uri="{FF2B5EF4-FFF2-40B4-BE49-F238E27FC236}">
                <a16:creationId xmlns:a16="http://schemas.microsoft.com/office/drawing/2014/main" id="{37194C67-79B9-C740-A046-F59A8AE7BF99}"/>
              </a:ext>
            </a:extLst>
          </p:cNvPr>
          <p:cNvSpPr txBox="1">
            <a:spLocks/>
          </p:cNvSpPr>
          <p:nvPr/>
        </p:nvSpPr>
        <p:spPr>
          <a:xfrm>
            <a:off x="476956" y="6244430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14F717F8-31BF-B147-88B3-6D81224D200C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4C588868-815F-1C4B-899C-AFE73B4AC7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29" y="6317125"/>
            <a:ext cx="658021" cy="223075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9AFE12A6-996F-8944-A146-D375C9B144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267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>
            <a:extLst>
              <a:ext uri="{FF2B5EF4-FFF2-40B4-BE49-F238E27FC236}">
                <a16:creationId xmlns:a16="http://schemas.microsoft.com/office/drawing/2014/main" id="{01269B63-7CFB-2A47-855F-1830355A856C}"/>
              </a:ext>
            </a:extLst>
          </p:cNvPr>
          <p:cNvSpPr/>
          <p:nvPr/>
        </p:nvSpPr>
        <p:spPr>
          <a:xfrm rot="5400000">
            <a:off x="4173527" y="-4173527"/>
            <a:ext cx="796945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Tekstvak 14"/>
          <p:cNvSpPr txBox="1"/>
          <p:nvPr/>
        </p:nvSpPr>
        <p:spPr>
          <a:xfrm>
            <a:off x="5805998" y="5762115"/>
            <a:ext cx="166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rgbClr val="C00000"/>
                </a:solidFill>
                <a:latin typeface="Franklin Gothic Book" panose="020B0503020102020204" pitchFamily="34" charset="0"/>
              </a:rPr>
              <a:t>Significantly higher</a:t>
            </a:r>
            <a:br>
              <a:rPr lang="en-GB" sz="900">
                <a:solidFill>
                  <a:srgbClr val="C00000"/>
                </a:solidFill>
                <a:latin typeface="Franklin Gothic Book" panose="020B0503020102020204" pitchFamily="34" charset="0"/>
              </a:rPr>
            </a:br>
            <a:r>
              <a:rPr lang="en-GB" sz="900">
                <a:solidFill>
                  <a:srgbClr val="C00000"/>
                </a:solidFill>
                <a:latin typeface="Franklin Gothic Book" panose="020B0503020102020204" pitchFamily="34" charset="0"/>
              </a:rPr>
              <a:t>(95% confidence)</a:t>
            </a:r>
          </a:p>
        </p:txBody>
      </p:sp>
      <p:sp>
        <p:nvSpPr>
          <p:cNvPr id="16" name="Afgeronde rechthoek 14"/>
          <p:cNvSpPr/>
          <p:nvPr/>
        </p:nvSpPr>
        <p:spPr>
          <a:xfrm>
            <a:off x="5439784" y="5845461"/>
            <a:ext cx="366214" cy="17759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>
              <a:solidFill>
                <a:srgbClr val="FFFFFF"/>
              </a:solidFill>
            </a:endParaRPr>
          </a:p>
        </p:txBody>
      </p:sp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090798"/>
            <a:ext cx="7920880" cy="78079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half of cases, decision-makers at operational and IT levels</a:t>
            </a:r>
            <a:b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also do not know this exactly.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2" y="1137324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457203" y="2073388"/>
            <a:ext cx="7399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What regulations or industrial standards must your organisation’s control systems meet?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63765951-05AB-4549-B43A-EF5CF2B728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639120"/>
              </p:ext>
            </p:extLst>
          </p:nvPr>
        </p:nvGraphicFramePr>
        <p:xfrm>
          <a:off x="490592" y="2516039"/>
          <a:ext cx="8113857" cy="31978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74331">
                  <a:extLst>
                    <a:ext uri="{9D8B030D-6E8A-4147-A177-3AD203B41FA5}">
                      <a16:colId xmlns:a16="http://schemas.microsoft.com/office/drawing/2014/main" val="2415252549"/>
                    </a:ext>
                  </a:extLst>
                </a:gridCol>
                <a:gridCol w="726614">
                  <a:extLst>
                    <a:ext uri="{9D8B030D-6E8A-4147-A177-3AD203B41FA5}">
                      <a16:colId xmlns:a16="http://schemas.microsoft.com/office/drawing/2014/main" val="647738725"/>
                    </a:ext>
                  </a:extLst>
                </a:gridCol>
                <a:gridCol w="726614">
                  <a:extLst>
                    <a:ext uri="{9D8B030D-6E8A-4147-A177-3AD203B41FA5}">
                      <a16:colId xmlns:a16="http://schemas.microsoft.com/office/drawing/2014/main" val="3884409614"/>
                    </a:ext>
                  </a:extLst>
                </a:gridCol>
                <a:gridCol w="726614">
                  <a:extLst>
                    <a:ext uri="{9D8B030D-6E8A-4147-A177-3AD203B41FA5}">
                      <a16:colId xmlns:a16="http://schemas.microsoft.com/office/drawing/2014/main" val="2047380956"/>
                    </a:ext>
                  </a:extLst>
                </a:gridCol>
                <a:gridCol w="726614">
                  <a:extLst>
                    <a:ext uri="{9D8B030D-6E8A-4147-A177-3AD203B41FA5}">
                      <a16:colId xmlns:a16="http://schemas.microsoft.com/office/drawing/2014/main" val="3832735743"/>
                    </a:ext>
                  </a:extLst>
                </a:gridCol>
                <a:gridCol w="726614">
                  <a:extLst>
                    <a:ext uri="{9D8B030D-6E8A-4147-A177-3AD203B41FA5}">
                      <a16:colId xmlns:a16="http://schemas.microsoft.com/office/drawing/2014/main" val="3722526173"/>
                    </a:ext>
                  </a:extLst>
                </a:gridCol>
                <a:gridCol w="726614">
                  <a:extLst>
                    <a:ext uri="{9D8B030D-6E8A-4147-A177-3AD203B41FA5}">
                      <a16:colId xmlns:a16="http://schemas.microsoft.com/office/drawing/2014/main" val="335507463"/>
                    </a:ext>
                  </a:extLst>
                </a:gridCol>
                <a:gridCol w="726614">
                  <a:extLst>
                    <a:ext uri="{9D8B030D-6E8A-4147-A177-3AD203B41FA5}">
                      <a16:colId xmlns:a16="http://schemas.microsoft.com/office/drawing/2014/main" val="1734950224"/>
                    </a:ext>
                  </a:extLst>
                </a:gridCol>
                <a:gridCol w="726614">
                  <a:extLst>
                    <a:ext uri="{9D8B030D-6E8A-4147-A177-3AD203B41FA5}">
                      <a16:colId xmlns:a16="http://schemas.microsoft.com/office/drawing/2014/main" val="2516015602"/>
                    </a:ext>
                  </a:extLst>
                </a:gridCol>
                <a:gridCol w="726614">
                  <a:extLst>
                    <a:ext uri="{9D8B030D-6E8A-4147-A177-3AD203B41FA5}">
                      <a16:colId xmlns:a16="http://schemas.microsoft.com/office/drawing/2014/main" val="3781875824"/>
                    </a:ext>
                  </a:extLst>
                </a:gridCol>
              </a:tblGrid>
              <a:tr h="1087315">
                <a:tc rowSpan="2">
                  <a:txBody>
                    <a:bodyPr/>
                    <a:lstStyle/>
                    <a:p>
                      <a:pPr algn="l" rtl="0" fontAlgn="b"/>
                      <a:endParaRPr lang="nl-NL" sz="1100" b="0" i="0" u="none" strike="noStrike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total</a:t>
                      </a:r>
                    </a:p>
                  </a:txBody>
                  <a:tcPr marL="6350" marR="6350" marT="6350" marB="0" anchor="b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Company size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sector: </a:t>
                      </a:r>
                    </a:p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production companies, logistics &amp; transport, maritime, rail and aviation, oil &amp; gas, chemical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operating systems: final decision-maker, other decision-maker, influence on decision-making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IT: final decision-maker, other decision-maker, influence on decision-making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898862"/>
                  </a:ext>
                </a:extLst>
              </a:tr>
              <a:tr h="572989">
                <a:tc v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spc="-10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500 - 4,999 employees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5,000+ employees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710253"/>
                  </a:ext>
                </a:extLst>
              </a:tr>
              <a:tr h="1978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ISO 27001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234576"/>
                  </a:ext>
                </a:extLst>
              </a:tr>
              <a:tr h="1978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CIS controls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687686"/>
                  </a:ext>
                </a:extLst>
              </a:tr>
              <a:tr h="1978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IEC62443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399840"/>
                  </a:ext>
                </a:extLst>
              </a:tr>
              <a:tr h="3506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NIST CSF (Cyber Security Framework)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522331"/>
                  </a:ext>
                </a:extLst>
              </a:tr>
              <a:tr h="1978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NIST SP800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405796"/>
                  </a:ext>
                </a:extLst>
              </a:tr>
              <a:tr h="1978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Don’t know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054469"/>
                  </a:ext>
                </a:extLst>
              </a:tr>
              <a:tr h="1978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Other: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020184"/>
                  </a:ext>
                </a:extLst>
              </a:tr>
            </a:tbl>
          </a:graphicData>
        </a:graphic>
      </p:graphicFrame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2690E3A9-1B50-634D-8C02-56A03A1CA5D5}"/>
              </a:ext>
            </a:extLst>
          </p:cNvPr>
          <p:cNvSpPr txBox="1">
            <a:spLocks/>
          </p:cNvSpPr>
          <p:nvPr/>
        </p:nvSpPr>
        <p:spPr>
          <a:xfrm>
            <a:off x="5723467" y="39123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8C467D8A-5E2D-9B48-9D73-20ACD0C10598}"/>
              </a:ext>
            </a:extLst>
          </p:cNvPr>
          <p:cNvSpPr/>
          <p:nvPr/>
        </p:nvSpPr>
        <p:spPr>
          <a:xfrm>
            <a:off x="6319930" y="406964"/>
            <a:ext cx="239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Cybersecurity measures</a:t>
            </a:r>
          </a:p>
        </p:txBody>
      </p:sp>
      <p:sp>
        <p:nvSpPr>
          <p:cNvPr id="20" name="Tijdelijke aanduiding voor dianummer 4">
            <a:extLst>
              <a:ext uri="{FF2B5EF4-FFF2-40B4-BE49-F238E27FC236}">
                <a16:creationId xmlns:a16="http://schemas.microsoft.com/office/drawing/2014/main" id="{67B040B1-F8C1-AE4D-BF43-42E148670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3939" y="6463261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16</a:t>
            </a:fld>
            <a:endParaRPr lang="nl-NL" sz="1600" dirty="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" name="Tijdelijke aanduiding voor tekst 10">
            <a:extLst>
              <a:ext uri="{FF2B5EF4-FFF2-40B4-BE49-F238E27FC236}">
                <a16:creationId xmlns:a16="http://schemas.microsoft.com/office/drawing/2014/main" id="{3DC5ECFD-1B40-9745-80D8-9F2639C743CA}"/>
              </a:ext>
            </a:extLst>
          </p:cNvPr>
          <p:cNvSpPr txBox="1">
            <a:spLocks/>
          </p:cNvSpPr>
          <p:nvPr/>
        </p:nvSpPr>
        <p:spPr>
          <a:xfrm>
            <a:off x="476956" y="6244430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F870A297-FA7B-1F47-8989-8585CB43FE87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1B4E02D1-2D86-8F4C-9099-9952D87093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29" y="6317125"/>
            <a:ext cx="658021" cy="223075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FEF9A42D-FB10-4A4D-9DDD-116ED4502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87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hoek 19">
            <a:extLst>
              <a:ext uri="{FF2B5EF4-FFF2-40B4-BE49-F238E27FC236}">
                <a16:creationId xmlns:a16="http://schemas.microsoft.com/office/drawing/2014/main" id="{092FD96C-0058-E246-A50E-7F5B71DB4DC9}"/>
              </a:ext>
            </a:extLst>
          </p:cNvPr>
          <p:cNvSpPr/>
          <p:nvPr/>
        </p:nvSpPr>
        <p:spPr>
          <a:xfrm rot="5400000">
            <a:off x="4176124" y="-4176124"/>
            <a:ext cx="79175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Tekstvak 14"/>
          <p:cNvSpPr txBox="1"/>
          <p:nvPr/>
        </p:nvSpPr>
        <p:spPr>
          <a:xfrm>
            <a:off x="7666864" y="5270136"/>
            <a:ext cx="166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Significantly higher</a:t>
            </a:r>
            <a:b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(95% confidence)</a:t>
            </a:r>
          </a:p>
        </p:txBody>
      </p:sp>
      <p:sp>
        <p:nvSpPr>
          <p:cNvPr id="16" name="Afgeronde rechthoek 14"/>
          <p:cNvSpPr/>
          <p:nvPr/>
        </p:nvSpPr>
        <p:spPr>
          <a:xfrm>
            <a:off x="7300650" y="5353482"/>
            <a:ext cx="366214" cy="17759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>
              <a:solidFill>
                <a:srgbClr val="FFFFFF"/>
              </a:solidFill>
            </a:endParaRPr>
          </a:p>
        </p:txBody>
      </p:sp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154082"/>
            <a:ext cx="7920880" cy="664608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out of 5 respondents state that </a:t>
            </a:r>
            <a:b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protocol gateway has been installed in their factory network. 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2" y="1137324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457203" y="2184389"/>
            <a:ext cx="7399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Do you have a protocol gateway installed in your factory network?</a:t>
            </a:r>
          </a:p>
        </p:txBody>
      </p:sp>
      <p:graphicFrame>
        <p:nvGraphicFramePr>
          <p:cNvPr id="12" name="Grafiek 11">
            <a:extLst>
              <a:ext uri="{FF2B5EF4-FFF2-40B4-BE49-F238E27FC236}">
                <a16:creationId xmlns:a16="http://schemas.microsoft.com/office/drawing/2014/main" id="{F9AAEC04-49CC-4A34-A310-D890B878CE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9878845"/>
              </p:ext>
            </p:extLst>
          </p:nvPr>
        </p:nvGraphicFramePr>
        <p:xfrm>
          <a:off x="2555879" y="2731483"/>
          <a:ext cx="4084620" cy="3019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EB0FFBA0-C80D-A841-8BEE-E154978F9792}"/>
              </a:ext>
            </a:extLst>
          </p:cNvPr>
          <p:cNvSpPr txBox="1">
            <a:spLocks/>
          </p:cNvSpPr>
          <p:nvPr/>
        </p:nvSpPr>
        <p:spPr>
          <a:xfrm>
            <a:off x="5723467" y="9403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2C7A9051-8100-2043-BB38-35683696A455}"/>
              </a:ext>
            </a:extLst>
          </p:cNvPr>
          <p:cNvSpPr/>
          <p:nvPr/>
        </p:nvSpPr>
        <p:spPr>
          <a:xfrm>
            <a:off x="6319930" y="377244"/>
            <a:ext cx="239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Cybersecurity measures</a:t>
            </a: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B17F7445-4861-9546-82BD-B20083361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9" y="6463261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17</a:t>
            </a:fld>
            <a:endParaRPr lang="nl-NL" sz="1600" dirty="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Tijdelijke aanduiding voor tekst 10">
            <a:extLst>
              <a:ext uri="{FF2B5EF4-FFF2-40B4-BE49-F238E27FC236}">
                <a16:creationId xmlns:a16="http://schemas.microsoft.com/office/drawing/2014/main" id="{43A21F93-48FB-0A43-A1C3-457ED14B99FC}"/>
              </a:ext>
            </a:extLst>
          </p:cNvPr>
          <p:cNvSpPr txBox="1">
            <a:spLocks/>
          </p:cNvSpPr>
          <p:nvPr/>
        </p:nvSpPr>
        <p:spPr>
          <a:xfrm>
            <a:off x="476956" y="6244430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D020A06E-5F4F-2B4F-9CC8-5018E751F2DD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52229584-64DE-3B41-9F62-5F07F98424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089" y="6317125"/>
            <a:ext cx="658021" cy="223075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CD2A86FB-55B9-7345-8D8D-77AF52B72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3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>
            <a:extLst>
              <a:ext uri="{FF2B5EF4-FFF2-40B4-BE49-F238E27FC236}">
                <a16:creationId xmlns:a16="http://schemas.microsoft.com/office/drawing/2014/main" id="{C4DD41BD-A79A-6A43-BC20-F51C195802E0}"/>
              </a:ext>
            </a:extLst>
          </p:cNvPr>
          <p:cNvSpPr/>
          <p:nvPr/>
        </p:nvSpPr>
        <p:spPr>
          <a:xfrm rot="5400000">
            <a:off x="4176124" y="-4176124"/>
            <a:ext cx="79175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128681"/>
            <a:ext cx="7920880" cy="664608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survey’s focus sectors, 46% of respondents state that </a:t>
            </a:r>
            <a:b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protocol gateway has been installed. 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2" y="1137324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457203" y="2388251"/>
            <a:ext cx="7399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Do you have a protocol gateway installed in your factory network?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F91DF7D3-3D58-404E-B08F-B81ED584D2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416546"/>
              </p:ext>
            </p:extLst>
          </p:nvPr>
        </p:nvGraphicFramePr>
        <p:xfrm>
          <a:off x="490592" y="2853642"/>
          <a:ext cx="8113853" cy="2098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2771">
                  <a:extLst>
                    <a:ext uri="{9D8B030D-6E8A-4147-A177-3AD203B41FA5}">
                      <a16:colId xmlns:a16="http://schemas.microsoft.com/office/drawing/2014/main" val="3063714630"/>
                    </a:ext>
                  </a:extLst>
                </a:gridCol>
                <a:gridCol w="748971">
                  <a:extLst>
                    <a:ext uri="{9D8B030D-6E8A-4147-A177-3AD203B41FA5}">
                      <a16:colId xmlns:a16="http://schemas.microsoft.com/office/drawing/2014/main" val="172969875"/>
                    </a:ext>
                  </a:extLst>
                </a:gridCol>
                <a:gridCol w="748971">
                  <a:extLst>
                    <a:ext uri="{9D8B030D-6E8A-4147-A177-3AD203B41FA5}">
                      <a16:colId xmlns:a16="http://schemas.microsoft.com/office/drawing/2014/main" val="482914376"/>
                    </a:ext>
                  </a:extLst>
                </a:gridCol>
                <a:gridCol w="748971">
                  <a:extLst>
                    <a:ext uri="{9D8B030D-6E8A-4147-A177-3AD203B41FA5}">
                      <a16:colId xmlns:a16="http://schemas.microsoft.com/office/drawing/2014/main" val="3011419038"/>
                    </a:ext>
                  </a:extLst>
                </a:gridCol>
                <a:gridCol w="748971">
                  <a:extLst>
                    <a:ext uri="{9D8B030D-6E8A-4147-A177-3AD203B41FA5}">
                      <a16:colId xmlns:a16="http://schemas.microsoft.com/office/drawing/2014/main" val="830085677"/>
                    </a:ext>
                  </a:extLst>
                </a:gridCol>
                <a:gridCol w="748971">
                  <a:extLst>
                    <a:ext uri="{9D8B030D-6E8A-4147-A177-3AD203B41FA5}">
                      <a16:colId xmlns:a16="http://schemas.microsoft.com/office/drawing/2014/main" val="3303297963"/>
                    </a:ext>
                  </a:extLst>
                </a:gridCol>
                <a:gridCol w="748971">
                  <a:extLst>
                    <a:ext uri="{9D8B030D-6E8A-4147-A177-3AD203B41FA5}">
                      <a16:colId xmlns:a16="http://schemas.microsoft.com/office/drawing/2014/main" val="4186380914"/>
                    </a:ext>
                  </a:extLst>
                </a:gridCol>
                <a:gridCol w="748971">
                  <a:extLst>
                    <a:ext uri="{9D8B030D-6E8A-4147-A177-3AD203B41FA5}">
                      <a16:colId xmlns:a16="http://schemas.microsoft.com/office/drawing/2014/main" val="3970030555"/>
                    </a:ext>
                  </a:extLst>
                </a:gridCol>
                <a:gridCol w="748971">
                  <a:extLst>
                    <a:ext uri="{9D8B030D-6E8A-4147-A177-3AD203B41FA5}">
                      <a16:colId xmlns:a16="http://schemas.microsoft.com/office/drawing/2014/main" val="164585008"/>
                    </a:ext>
                  </a:extLst>
                </a:gridCol>
                <a:gridCol w="499314">
                  <a:extLst>
                    <a:ext uri="{9D8B030D-6E8A-4147-A177-3AD203B41FA5}">
                      <a16:colId xmlns:a16="http://schemas.microsoft.com/office/drawing/2014/main" val="3402969040"/>
                    </a:ext>
                  </a:extLst>
                </a:gridCol>
              </a:tblGrid>
              <a:tr h="444500">
                <a:tc rowSpan="2">
                  <a:txBody>
                    <a:bodyPr/>
                    <a:lstStyle/>
                    <a:p>
                      <a:pPr algn="l" rtl="0" fontAlgn="b"/>
                      <a:endParaRPr lang="nl-NL" sz="1100" b="0" i="0" u="none" strike="noStrike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b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total</a:t>
                      </a:r>
                    </a:p>
                  </a:txBody>
                  <a:tcPr marL="6350" marR="6350" marT="6350" marB="0" anchor="b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Company size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sector: </a:t>
                      </a:r>
                    </a:p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production companies, logistics &amp; transport, maritime, rail and aviation, oil &amp; gas, chemical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operating systems: final decision-maker, other decision-maker, influence on decision-making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spc="-40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IT: final decision-maker, other decision-maker, influence on decision-making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4773722"/>
                  </a:ext>
                </a:extLst>
              </a:tr>
              <a:tr h="533400">
                <a:tc v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500 - 4,999 employees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5,000+ employees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59141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45.8% A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77374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36.8% C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01513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Don’t know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46.7% B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6387017"/>
                  </a:ext>
                </a:extLst>
              </a:tr>
            </a:tbl>
          </a:graphicData>
        </a:graphic>
      </p:graphicFrame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E04E7972-C1E0-8944-B800-0817C3264F8F}"/>
              </a:ext>
            </a:extLst>
          </p:cNvPr>
          <p:cNvSpPr txBox="1">
            <a:spLocks/>
          </p:cNvSpPr>
          <p:nvPr/>
        </p:nvSpPr>
        <p:spPr>
          <a:xfrm>
            <a:off x="5723467" y="11789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D4449AE5-BF94-1B4D-BD64-6CA29B737CE8}"/>
              </a:ext>
            </a:extLst>
          </p:cNvPr>
          <p:cNvSpPr/>
          <p:nvPr/>
        </p:nvSpPr>
        <p:spPr>
          <a:xfrm>
            <a:off x="6319930" y="379630"/>
            <a:ext cx="239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Cybersecurity measures</a:t>
            </a:r>
          </a:p>
        </p:txBody>
      </p:sp>
      <p:sp>
        <p:nvSpPr>
          <p:cNvPr id="20" name="Tijdelijke aanduiding voor dianummer 4">
            <a:extLst>
              <a:ext uri="{FF2B5EF4-FFF2-40B4-BE49-F238E27FC236}">
                <a16:creationId xmlns:a16="http://schemas.microsoft.com/office/drawing/2014/main" id="{F7CEC977-6AC0-E644-889A-8C5CC4AA7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701" y="6463261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18</a:t>
            </a:fld>
            <a:endParaRPr lang="nl-NL" sz="160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B51F65F-78CB-6746-91F0-AB152AA83C59}"/>
              </a:ext>
            </a:extLst>
          </p:cNvPr>
          <p:cNvSpPr txBox="1"/>
          <p:nvPr/>
        </p:nvSpPr>
        <p:spPr>
          <a:xfrm>
            <a:off x="7666864" y="5468383"/>
            <a:ext cx="166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Significantly higher</a:t>
            </a:r>
            <a:b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(95% confidence)</a:t>
            </a:r>
          </a:p>
        </p:txBody>
      </p:sp>
      <p:sp>
        <p:nvSpPr>
          <p:cNvPr id="22" name="Afgeronde rechthoek 14">
            <a:extLst>
              <a:ext uri="{FF2B5EF4-FFF2-40B4-BE49-F238E27FC236}">
                <a16:creationId xmlns:a16="http://schemas.microsoft.com/office/drawing/2014/main" id="{9903D891-9BE9-EB41-A115-01E0AE3C98D5}"/>
              </a:ext>
            </a:extLst>
          </p:cNvPr>
          <p:cNvSpPr/>
          <p:nvPr/>
        </p:nvSpPr>
        <p:spPr>
          <a:xfrm>
            <a:off x="7300650" y="5551729"/>
            <a:ext cx="366214" cy="17759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>
              <a:solidFill>
                <a:srgbClr val="FFFFFF"/>
              </a:solidFill>
            </a:endParaRPr>
          </a:p>
        </p:txBody>
      </p:sp>
      <p:sp>
        <p:nvSpPr>
          <p:cNvPr id="23" name="Tijdelijke aanduiding voor tekst 10">
            <a:extLst>
              <a:ext uri="{FF2B5EF4-FFF2-40B4-BE49-F238E27FC236}">
                <a16:creationId xmlns:a16="http://schemas.microsoft.com/office/drawing/2014/main" id="{D6912F8F-F6DD-1F4C-86CC-B9ECA68E1023}"/>
              </a:ext>
            </a:extLst>
          </p:cNvPr>
          <p:cNvSpPr txBox="1">
            <a:spLocks/>
          </p:cNvSpPr>
          <p:nvPr/>
        </p:nvSpPr>
        <p:spPr>
          <a:xfrm>
            <a:off x="476956" y="6244430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D8524740-E5BA-8C43-9D43-8A82F9F4EEE9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0FD74439-D948-A84A-8F7F-A7C55FEBD6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29" y="6317125"/>
            <a:ext cx="658021" cy="22307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21118FE5-B0D5-2442-8603-8A6320E82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32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hoek 23">
            <a:extLst>
              <a:ext uri="{FF2B5EF4-FFF2-40B4-BE49-F238E27FC236}">
                <a16:creationId xmlns:a16="http://schemas.microsoft.com/office/drawing/2014/main" id="{C0BF1BDC-AD52-2040-84F2-B3C932C79837}"/>
              </a:ext>
            </a:extLst>
          </p:cNvPr>
          <p:cNvSpPr/>
          <p:nvPr/>
        </p:nvSpPr>
        <p:spPr>
          <a:xfrm rot="5400000">
            <a:off x="4176124" y="-4176124"/>
            <a:ext cx="79175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732528" y="1346461"/>
            <a:ext cx="7920880" cy="664608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out of 5 respondents state that</a:t>
            </a:r>
            <a:b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their organisation has experienced a </a:t>
            </a:r>
            <a:r>
              <a:rPr lang="en-GB" b="1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cyberincident</a:t>
            </a: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the past.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2" y="1346461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457203" y="2288642"/>
            <a:ext cx="7683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Has your organisation ever experienced a cybersecurity incident in your smart factories</a:t>
            </a:r>
            <a:b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(for example, a computer virus, an unauthorised operation that exploits vulnerabilities in the system or unauthorised access to the system)?</a:t>
            </a:r>
          </a:p>
        </p:txBody>
      </p:sp>
      <p:graphicFrame>
        <p:nvGraphicFramePr>
          <p:cNvPr id="12" name="Grafiek 11">
            <a:extLst>
              <a:ext uri="{FF2B5EF4-FFF2-40B4-BE49-F238E27FC236}">
                <a16:creationId xmlns:a16="http://schemas.microsoft.com/office/drawing/2014/main" id="{F9AAEC04-49CC-4A34-A310-D890B878CE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9801016"/>
              </p:ext>
            </p:extLst>
          </p:nvPr>
        </p:nvGraphicFramePr>
        <p:xfrm>
          <a:off x="2555879" y="2731483"/>
          <a:ext cx="4084620" cy="2983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80775E46-96FD-7440-961E-8BD78AC7C665}"/>
              </a:ext>
            </a:extLst>
          </p:cNvPr>
          <p:cNvSpPr txBox="1">
            <a:spLocks/>
          </p:cNvSpPr>
          <p:nvPr/>
        </p:nvSpPr>
        <p:spPr>
          <a:xfrm>
            <a:off x="5723467" y="10638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4F49A702-5933-5D4E-B7B3-F2A69643EC99}"/>
              </a:ext>
            </a:extLst>
          </p:cNvPr>
          <p:cNvSpPr/>
          <p:nvPr/>
        </p:nvSpPr>
        <p:spPr>
          <a:xfrm>
            <a:off x="6658548" y="378479"/>
            <a:ext cx="2058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Incidents in the past</a:t>
            </a:r>
          </a:p>
        </p:txBody>
      </p:sp>
      <p:sp>
        <p:nvSpPr>
          <p:cNvPr id="25" name="Tijdelijke aanduiding voor dianummer 4">
            <a:extLst>
              <a:ext uri="{FF2B5EF4-FFF2-40B4-BE49-F238E27FC236}">
                <a16:creationId xmlns:a16="http://schemas.microsoft.com/office/drawing/2014/main" id="{4361E4E4-7B99-AE4E-91BD-34048656E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701" y="6463261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19</a:t>
            </a:fld>
            <a:endParaRPr lang="nl-NL" sz="1600" dirty="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A0F5BF6-0A5C-584C-AC73-0B8F060C0557}"/>
              </a:ext>
            </a:extLst>
          </p:cNvPr>
          <p:cNvSpPr txBox="1"/>
          <p:nvPr/>
        </p:nvSpPr>
        <p:spPr>
          <a:xfrm>
            <a:off x="7666864" y="5270136"/>
            <a:ext cx="166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Significantly higher</a:t>
            </a:r>
            <a:b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(95% confidence)</a:t>
            </a:r>
          </a:p>
        </p:txBody>
      </p:sp>
      <p:sp>
        <p:nvSpPr>
          <p:cNvPr id="20" name="Afgeronde rechthoek 14">
            <a:extLst>
              <a:ext uri="{FF2B5EF4-FFF2-40B4-BE49-F238E27FC236}">
                <a16:creationId xmlns:a16="http://schemas.microsoft.com/office/drawing/2014/main" id="{2234035D-3A92-6C44-9A77-89331DD236F5}"/>
              </a:ext>
            </a:extLst>
          </p:cNvPr>
          <p:cNvSpPr/>
          <p:nvPr/>
        </p:nvSpPr>
        <p:spPr>
          <a:xfrm>
            <a:off x="7300650" y="5353482"/>
            <a:ext cx="366214" cy="17759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>
              <a:solidFill>
                <a:srgbClr val="FFFFFF"/>
              </a:solidFill>
            </a:endParaRPr>
          </a:p>
        </p:txBody>
      </p:sp>
      <p:sp>
        <p:nvSpPr>
          <p:cNvPr id="21" name="Tijdelijke aanduiding voor tekst 10">
            <a:extLst>
              <a:ext uri="{FF2B5EF4-FFF2-40B4-BE49-F238E27FC236}">
                <a16:creationId xmlns:a16="http://schemas.microsoft.com/office/drawing/2014/main" id="{5B385A9F-3EA3-3B4A-80CB-86270C9DA9B7}"/>
              </a:ext>
            </a:extLst>
          </p:cNvPr>
          <p:cNvSpPr txBox="1">
            <a:spLocks/>
          </p:cNvSpPr>
          <p:nvPr/>
        </p:nvSpPr>
        <p:spPr>
          <a:xfrm>
            <a:off x="476956" y="6244430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43AAE2DD-79B9-D944-BA3B-C5D59DB4E648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BE5B28DA-2C64-E14E-BBE5-F7774B3147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387" y="6317125"/>
            <a:ext cx="658021" cy="22307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B5C95B81-B397-CC48-8A7C-54B224387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95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persoon, helm&#10;&#10;Automatisch gegenereerde beschrijving">
            <a:extLst>
              <a:ext uri="{FF2B5EF4-FFF2-40B4-BE49-F238E27FC236}">
                <a16:creationId xmlns:a16="http://schemas.microsoft.com/office/drawing/2014/main" id="{415BE3F5-FA6F-9842-A15E-22D4A9E504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238" y="-393293"/>
            <a:ext cx="9248237" cy="6159435"/>
          </a:xfrm>
          <a:prstGeom prst="rect">
            <a:avLst/>
          </a:pr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D505395E-59F1-BB40-9391-DC07C47B3D37}"/>
              </a:ext>
            </a:extLst>
          </p:cNvPr>
          <p:cNvSpPr/>
          <p:nvPr/>
        </p:nvSpPr>
        <p:spPr>
          <a:xfrm rot="5400000">
            <a:off x="3303034" y="1035703"/>
            <a:ext cx="2433695" cy="9248237"/>
          </a:xfrm>
          <a:prstGeom prst="rect">
            <a:avLst/>
          </a:prstGeom>
          <a:solidFill>
            <a:schemeClr val="bg1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4" descr="Trend Micro Antivirus | Blitzhandel24 - Koop goedkope software in de online  shop">
            <a:extLst>
              <a:ext uri="{FF2B5EF4-FFF2-40B4-BE49-F238E27FC236}">
                <a16:creationId xmlns:a16="http://schemas.microsoft.com/office/drawing/2014/main" id="{8FFCFF9F-0E2B-BE41-B1F4-CACFB105D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30" y="6077375"/>
            <a:ext cx="1549399" cy="53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602C779-52EE-8A4E-A255-C1AB26D3BB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615" y="6129670"/>
            <a:ext cx="1285415" cy="435767"/>
          </a:xfrm>
          <a:prstGeom prst="rect">
            <a:avLst/>
          </a:prstGeom>
        </p:spPr>
      </p:pic>
      <p:sp>
        <p:nvSpPr>
          <p:cNvPr id="7" name="Tijdelijke aanduiding voor tekst 13">
            <a:extLst>
              <a:ext uri="{FF2B5EF4-FFF2-40B4-BE49-F238E27FC236}">
                <a16:creationId xmlns:a16="http://schemas.microsoft.com/office/drawing/2014/main" id="{06C05C81-B7FD-EE4A-A268-D4E413BDFC13}"/>
              </a:ext>
            </a:extLst>
          </p:cNvPr>
          <p:cNvSpPr txBox="1">
            <a:spLocks/>
          </p:cNvSpPr>
          <p:nvPr/>
        </p:nvSpPr>
        <p:spPr>
          <a:xfrm>
            <a:off x="4572000" y="5383329"/>
            <a:ext cx="811663" cy="19431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20200429</a:t>
            </a:r>
          </a:p>
        </p:txBody>
      </p:sp>
      <p:sp>
        <p:nvSpPr>
          <p:cNvPr id="9" name="Tijdelijke aanduiding voor tekst 13">
            <a:extLst>
              <a:ext uri="{FF2B5EF4-FFF2-40B4-BE49-F238E27FC236}">
                <a16:creationId xmlns:a16="http://schemas.microsoft.com/office/drawing/2014/main" id="{6AA5EF2F-1671-8A4A-9806-C6AE0385A192}"/>
              </a:ext>
            </a:extLst>
          </p:cNvPr>
          <p:cNvSpPr txBox="1">
            <a:spLocks/>
          </p:cNvSpPr>
          <p:nvPr/>
        </p:nvSpPr>
        <p:spPr>
          <a:xfrm>
            <a:off x="3997423" y="5252856"/>
            <a:ext cx="1037437" cy="36976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kern="1200" baseline="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err="1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iVOX</a:t>
            </a:r>
            <a:endParaRPr lang="en-GB" sz="2000" dirty="0">
              <a:solidFill>
                <a:sysClr val="windowText" lastClr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ijdelijke aanduiding voor tekst 13">
            <a:extLst>
              <a:ext uri="{FF2B5EF4-FFF2-40B4-BE49-F238E27FC236}">
                <a16:creationId xmlns:a16="http://schemas.microsoft.com/office/drawing/2014/main" id="{F56C025A-B009-E54D-B114-CFAB5967FC7B}"/>
              </a:ext>
            </a:extLst>
          </p:cNvPr>
          <p:cNvSpPr txBox="1">
            <a:spLocks/>
          </p:cNvSpPr>
          <p:nvPr/>
        </p:nvSpPr>
        <p:spPr>
          <a:xfrm>
            <a:off x="429730" y="4485767"/>
            <a:ext cx="7974383" cy="137636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500" kern="1200" cap="all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000"/>
              </a:lnSpc>
              <a:defRPr/>
            </a:pPr>
            <a:r>
              <a:rPr lang="en-GB" sz="4000" b="1" cap="none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State of Industrial Cybersecurity in Belux - Q1 21</a:t>
            </a:r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FE4B18FD-42AD-5A4B-93AC-EB37EE937677}"/>
              </a:ext>
            </a:extLst>
          </p:cNvPr>
          <p:cNvCxnSpPr>
            <a:cxnSpLocks/>
          </p:cNvCxnSpPr>
          <p:nvPr/>
        </p:nvCxnSpPr>
        <p:spPr>
          <a:xfrm>
            <a:off x="429730" y="5845173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947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5DDE07D3-751F-204D-8772-61BC90E5B492}"/>
              </a:ext>
            </a:extLst>
          </p:cNvPr>
          <p:cNvSpPr/>
          <p:nvPr/>
        </p:nvSpPr>
        <p:spPr>
          <a:xfrm rot="5400000">
            <a:off x="4176124" y="-4176124"/>
            <a:ext cx="79175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128681"/>
            <a:ext cx="7920880" cy="664608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Respondents from smaller companies more often say that</a:t>
            </a:r>
            <a:b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have never experienced an incident. 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2" y="1137324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386945" y="2134473"/>
            <a:ext cx="672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Has your organisation ever experienced a cybersecurity incident in your smart factories</a:t>
            </a:r>
            <a:b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(for example, a computer virus, an unauthorised operation that exploits vulnerabilities in the system or unauthorised access to the system)?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AE2EFBF7-4B3C-46FD-A29B-0B2545267B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189496"/>
              </p:ext>
            </p:extLst>
          </p:nvPr>
        </p:nvGraphicFramePr>
        <p:xfrm>
          <a:off x="490591" y="3198918"/>
          <a:ext cx="8157253" cy="20544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86444">
                  <a:extLst>
                    <a:ext uri="{9D8B030D-6E8A-4147-A177-3AD203B41FA5}">
                      <a16:colId xmlns:a16="http://schemas.microsoft.com/office/drawing/2014/main" val="3296621550"/>
                    </a:ext>
                  </a:extLst>
                </a:gridCol>
                <a:gridCol w="1193745">
                  <a:extLst>
                    <a:ext uri="{9D8B030D-6E8A-4147-A177-3AD203B41FA5}">
                      <a16:colId xmlns:a16="http://schemas.microsoft.com/office/drawing/2014/main" val="1540300773"/>
                    </a:ext>
                  </a:extLst>
                </a:gridCol>
                <a:gridCol w="1193745">
                  <a:extLst>
                    <a:ext uri="{9D8B030D-6E8A-4147-A177-3AD203B41FA5}">
                      <a16:colId xmlns:a16="http://schemas.microsoft.com/office/drawing/2014/main" val="382321951"/>
                    </a:ext>
                  </a:extLst>
                </a:gridCol>
                <a:gridCol w="1193745">
                  <a:extLst>
                    <a:ext uri="{9D8B030D-6E8A-4147-A177-3AD203B41FA5}">
                      <a16:colId xmlns:a16="http://schemas.microsoft.com/office/drawing/2014/main" val="2366859837"/>
                    </a:ext>
                  </a:extLst>
                </a:gridCol>
                <a:gridCol w="1193745">
                  <a:extLst>
                    <a:ext uri="{9D8B030D-6E8A-4147-A177-3AD203B41FA5}">
                      <a16:colId xmlns:a16="http://schemas.microsoft.com/office/drawing/2014/main" val="2996937986"/>
                    </a:ext>
                  </a:extLst>
                </a:gridCol>
                <a:gridCol w="795829">
                  <a:extLst>
                    <a:ext uri="{9D8B030D-6E8A-4147-A177-3AD203B41FA5}">
                      <a16:colId xmlns:a16="http://schemas.microsoft.com/office/drawing/2014/main" val="1435434209"/>
                    </a:ext>
                  </a:extLst>
                </a:gridCol>
              </a:tblGrid>
              <a:tr h="788903">
                <a:tc rowSpan="2">
                  <a:txBody>
                    <a:bodyPr/>
                    <a:lstStyle/>
                    <a:p>
                      <a:pPr algn="l" rtl="0" fontAlgn="b"/>
                      <a:endParaRPr lang="nl-NL" sz="11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6350" marR="6350" marT="6350" marB="0" anchor="b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Company size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sector: production companies, logistics &amp; transport, maritime, rail and aviation, oil &amp; gas, chemical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397433"/>
                  </a:ext>
                </a:extLst>
              </a:tr>
              <a:tr h="621650">
                <a:tc v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500 - 4,999 employees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5,000+ employees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517302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693771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56.1% 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726866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Don’t know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26.7% B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937575"/>
                  </a:ext>
                </a:extLst>
              </a:tr>
            </a:tbl>
          </a:graphicData>
        </a:graphic>
      </p:graphicFrame>
      <p:sp>
        <p:nvSpPr>
          <p:cNvPr id="14" name="Tijdelijke aanduiding voor tekst 2">
            <a:extLst>
              <a:ext uri="{FF2B5EF4-FFF2-40B4-BE49-F238E27FC236}">
                <a16:creationId xmlns:a16="http://schemas.microsoft.com/office/drawing/2014/main" id="{9949C3CC-51A7-5649-8161-9B67908CCF6E}"/>
              </a:ext>
            </a:extLst>
          </p:cNvPr>
          <p:cNvSpPr txBox="1">
            <a:spLocks/>
          </p:cNvSpPr>
          <p:nvPr/>
        </p:nvSpPr>
        <p:spPr>
          <a:xfrm>
            <a:off x="5723467" y="39123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C5A84293-0F7B-B94C-A204-C9AA8117FCC7}"/>
              </a:ext>
            </a:extLst>
          </p:cNvPr>
          <p:cNvSpPr/>
          <p:nvPr/>
        </p:nvSpPr>
        <p:spPr>
          <a:xfrm>
            <a:off x="6658548" y="406964"/>
            <a:ext cx="2058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Incidents in the past</a:t>
            </a:r>
          </a:p>
        </p:txBody>
      </p:sp>
      <p:sp>
        <p:nvSpPr>
          <p:cNvPr id="22" name="Tijdelijke aanduiding voor dianummer 4">
            <a:extLst>
              <a:ext uri="{FF2B5EF4-FFF2-40B4-BE49-F238E27FC236}">
                <a16:creationId xmlns:a16="http://schemas.microsoft.com/office/drawing/2014/main" id="{B8426DD6-DDFC-184B-BFC6-F71C81D1E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9" y="6463261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20</a:t>
            </a:fld>
            <a:endParaRPr lang="nl-NL" sz="1600" dirty="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5E590020-A2FC-D54A-A6D3-428F072E6E44}"/>
              </a:ext>
            </a:extLst>
          </p:cNvPr>
          <p:cNvSpPr txBox="1"/>
          <p:nvPr/>
        </p:nvSpPr>
        <p:spPr>
          <a:xfrm>
            <a:off x="7663764" y="5588090"/>
            <a:ext cx="166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Significantly higher</a:t>
            </a:r>
            <a:b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(95% confidence)</a:t>
            </a:r>
          </a:p>
        </p:txBody>
      </p:sp>
      <p:sp>
        <p:nvSpPr>
          <p:cNvPr id="24" name="Afgeronde rechthoek 14">
            <a:extLst>
              <a:ext uri="{FF2B5EF4-FFF2-40B4-BE49-F238E27FC236}">
                <a16:creationId xmlns:a16="http://schemas.microsoft.com/office/drawing/2014/main" id="{33F45629-BA48-624D-B96A-EB4F0757944A}"/>
              </a:ext>
            </a:extLst>
          </p:cNvPr>
          <p:cNvSpPr/>
          <p:nvPr/>
        </p:nvSpPr>
        <p:spPr>
          <a:xfrm>
            <a:off x="7297550" y="5671436"/>
            <a:ext cx="366214" cy="17759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>
              <a:solidFill>
                <a:srgbClr val="FFFFFF"/>
              </a:solidFill>
            </a:endParaRPr>
          </a:p>
        </p:txBody>
      </p:sp>
      <p:sp>
        <p:nvSpPr>
          <p:cNvPr id="25" name="Tijdelijke aanduiding voor tekst 10">
            <a:extLst>
              <a:ext uri="{FF2B5EF4-FFF2-40B4-BE49-F238E27FC236}">
                <a16:creationId xmlns:a16="http://schemas.microsoft.com/office/drawing/2014/main" id="{D2D42079-92FF-2846-8E94-7EFB7F527A13}"/>
              </a:ext>
            </a:extLst>
          </p:cNvPr>
          <p:cNvSpPr txBox="1">
            <a:spLocks/>
          </p:cNvSpPr>
          <p:nvPr/>
        </p:nvSpPr>
        <p:spPr>
          <a:xfrm>
            <a:off x="476956" y="6244430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5DF6137C-07C7-3442-9D5B-70D81495CEA3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BBAFB6CE-9CAF-F348-8732-8914A48B30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29" y="6317125"/>
            <a:ext cx="658021" cy="22307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D97809DD-B01A-3A48-83CC-56EFFA6DE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11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4E66F23C-8BA7-5D49-91D4-1261F6FA724C}"/>
              </a:ext>
            </a:extLst>
          </p:cNvPr>
          <p:cNvSpPr/>
          <p:nvPr/>
        </p:nvSpPr>
        <p:spPr>
          <a:xfrm rot="5400000">
            <a:off x="4176124" y="-4176124"/>
            <a:ext cx="79175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ijdelijke aanduiding voor tekst 10"/>
          <p:cNvSpPr txBox="1">
            <a:spLocks/>
          </p:cNvSpPr>
          <p:nvPr/>
        </p:nvSpPr>
        <p:spPr>
          <a:xfrm>
            <a:off x="457203" y="6254506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05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if a cybersecurity incident has occurred</a:t>
            </a:r>
          </a:p>
          <a:p>
            <a:pPr>
              <a:lnSpc>
                <a:spcPct val="100000"/>
              </a:lnSpc>
            </a:pPr>
            <a:r>
              <a:rPr lang="en-GB" sz="105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38 </a:t>
            </a:r>
            <a:r>
              <a:rPr lang="en-GB" sz="1050" b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 warning: low basis</a:t>
            </a:r>
          </a:p>
        </p:txBody>
      </p:sp>
      <p:graphicFrame>
        <p:nvGraphicFramePr>
          <p:cNvPr id="11" name="Grafiek 10"/>
          <p:cNvGraphicFramePr/>
          <p:nvPr>
            <p:extLst>
              <p:ext uri="{D42A27DB-BD31-4B8C-83A1-F6EECF244321}">
                <p14:modId xmlns:p14="http://schemas.microsoft.com/office/powerpoint/2010/main" val="472717561"/>
              </p:ext>
            </p:extLst>
          </p:nvPr>
        </p:nvGraphicFramePr>
        <p:xfrm>
          <a:off x="1524000" y="2653918"/>
          <a:ext cx="6199573" cy="3113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128681"/>
            <a:ext cx="7920880" cy="664608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total of 71% of those who have experienced an incident</a:t>
            </a:r>
            <a:b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(=26% of all respondents) say that this occurred in the past 12 months.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2" y="1137324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457203" y="1909473"/>
            <a:ext cx="7399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How many cybersecurity incidents have there been in the past 12 months in all the smart factories in your organisation?</a:t>
            </a:r>
          </a:p>
        </p:txBody>
      </p:sp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2498DCA5-F8EE-F147-AC1D-6EF1B1C68F4B}"/>
              </a:ext>
            </a:extLst>
          </p:cNvPr>
          <p:cNvSpPr txBox="1">
            <a:spLocks/>
          </p:cNvSpPr>
          <p:nvPr/>
        </p:nvSpPr>
        <p:spPr>
          <a:xfrm>
            <a:off x="5723467" y="39123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7790385C-1017-BF43-97A0-2DB4599087A9}"/>
              </a:ext>
            </a:extLst>
          </p:cNvPr>
          <p:cNvSpPr/>
          <p:nvPr/>
        </p:nvSpPr>
        <p:spPr>
          <a:xfrm>
            <a:off x="6658548" y="406964"/>
            <a:ext cx="2058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Incidents in the past</a:t>
            </a:r>
          </a:p>
        </p:txBody>
      </p:sp>
      <p:sp>
        <p:nvSpPr>
          <p:cNvPr id="22" name="Tijdelijke aanduiding voor dianummer 4">
            <a:extLst>
              <a:ext uri="{FF2B5EF4-FFF2-40B4-BE49-F238E27FC236}">
                <a16:creationId xmlns:a16="http://schemas.microsoft.com/office/drawing/2014/main" id="{39CBFA2B-A532-D148-818B-9A4BD66C1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9" y="6463261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21</a:t>
            </a:fld>
            <a:endParaRPr lang="nl-NL" sz="1600" dirty="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E972CDFC-E15E-D740-9DB0-0C7BEFB25B49}"/>
              </a:ext>
            </a:extLst>
          </p:cNvPr>
          <p:cNvSpPr txBox="1"/>
          <p:nvPr/>
        </p:nvSpPr>
        <p:spPr>
          <a:xfrm>
            <a:off x="7666864" y="5404996"/>
            <a:ext cx="166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Significantly higher</a:t>
            </a:r>
            <a:b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(95% confidence)</a:t>
            </a:r>
          </a:p>
        </p:txBody>
      </p:sp>
      <p:sp>
        <p:nvSpPr>
          <p:cNvPr id="24" name="Afgeronde rechthoek 14">
            <a:extLst>
              <a:ext uri="{FF2B5EF4-FFF2-40B4-BE49-F238E27FC236}">
                <a16:creationId xmlns:a16="http://schemas.microsoft.com/office/drawing/2014/main" id="{066C13D9-2B08-E342-9B8F-D614A962CA9F}"/>
              </a:ext>
            </a:extLst>
          </p:cNvPr>
          <p:cNvSpPr/>
          <p:nvPr/>
        </p:nvSpPr>
        <p:spPr>
          <a:xfrm>
            <a:off x="7300650" y="5488342"/>
            <a:ext cx="366214" cy="17759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>
              <a:solidFill>
                <a:srgbClr val="FFFFFF"/>
              </a:solidFill>
            </a:endParaRPr>
          </a:p>
        </p:txBody>
      </p: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DE391430-9A69-C447-BD80-0DE9F587D24B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9D60899F-154F-A143-A420-8FC92DD93A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29" y="6317125"/>
            <a:ext cx="658021" cy="22307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CFD30231-B0D8-9A43-8ACB-04E1ED5738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893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hoek 19">
            <a:extLst>
              <a:ext uri="{FF2B5EF4-FFF2-40B4-BE49-F238E27FC236}">
                <a16:creationId xmlns:a16="http://schemas.microsoft.com/office/drawing/2014/main" id="{08F47859-3868-9841-839A-B8454A166029}"/>
              </a:ext>
            </a:extLst>
          </p:cNvPr>
          <p:cNvSpPr/>
          <p:nvPr/>
        </p:nvSpPr>
        <p:spPr>
          <a:xfrm rot="5400000">
            <a:off x="4173528" y="-4173527"/>
            <a:ext cx="796945" cy="9144002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aphicFrame>
        <p:nvGraphicFramePr>
          <p:cNvPr id="11" name="Grafiek 10"/>
          <p:cNvGraphicFramePr/>
          <p:nvPr>
            <p:extLst>
              <p:ext uri="{D42A27DB-BD31-4B8C-83A1-F6EECF244321}">
                <p14:modId xmlns:p14="http://schemas.microsoft.com/office/powerpoint/2010/main" val="384650029"/>
              </p:ext>
            </p:extLst>
          </p:nvPr>
        </p:nvGraphicFramePr>
        <p:xfrm>
          <a:off x="1108971" y="2431066"/>
          <a:ext cx="6096000" cy="3298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128681"/>
            <a:ext cx="7920880" cy="664608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8% of those who have experienced an incident in the past</a:t>
            </a:r>
            <a:b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(=3% of all respondents), the incident stopped the production systems. 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2" y="1137324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457203" y="1909473"/>
            <a:ext cx="7399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Did these incidents stop the production systems in the smart factories in your organisation?</a:t>
            </a:r>
          </a:p>
        </p:txBody>
      </p:sp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7C313588-09BD-5F43-BAC1-03B8F7E7C81E}"/>
              </a:ext>
            </a:extLst>
          </p:cNvPr>
          <p:cNvSpPr txBox="1">
            <a:spLocks/>
          </p:cNvSpPr>
          <p:nvPr/>
        </p:nvSpPr>
        <p:spPr>
          <a:xfrm>
            <a:off x="5723467" y="39123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9538787D-E906-C84B-AF4A-34FED029254E}"/>
              </a:ext>
            </a:extLst>
          </p:cNvPr>
          <p:cNvSpPr/>
          <p:nvPr/>
        </p:nvSpPr>
        <p:spPr>
          <a:xfrm>
            <a:off x="6658548" y="406964"/>
            <a:ext cx="2058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Incidents in the past</a:t>
            </a:r>
          </a:p>
        </p:txBody>
      </p:sp>
      <p:sp>
        <p:nvSpPr>
          <p:cNvPr id="24" name="Tijdelijke aanduiding voor dianummer 4">
            <a:extLst>
              <a:ext uri="{FF2B5EF4-FFF2-40B4-BE49-F238E27FC236}">
                <a16:creationId xmlns:a16="http://schemas.microsoft.com/office/drawing/2014/main" id="{C882206A-AE22-5741-BCB5-5C55240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9" y="6463261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22</a:t>
            </a:fld>
            <a:endParaRPr lang="nl-NL" sz="1600" dirty="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ijdelijke aanduiding voor tekst 10">
            <a:extLst>
              <a:ext uri="{FF2B5EF4-FFF2-40B4-BE49-F238E27FC236}">
                <a16:creationId xmlns:a16="http://schemas.microsoft.com/office/drawing/2014/main" id="{F6293A7B-C2CE-FA41-88D4-738DEE7BE3DD}"/>
              </a:ext>
            </a:extLst>
          </p:cNvPr>
          <p:cNvSpPr txBox="1">
            <a:spLocks/>
          </p:cNvSpPr>
          <p:nvPr/>
        </p:nvSpPr>
        <p:spPr>
          <a:xfrm>
            <a:off x="457203" y="6254506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05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if a cybersecurity incident has occurred</a:t>
            </a:r>
          </a:p>
          <a:p>
            <a:pPr>
              <a:lnSpc>
                <a:spcPct val="100000"/>
              </a:lnSpc>
            </a:pPr>
            <a:r>
              <a:rPr lang="en-GB" sz="105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38 </a:t>
            </a:r>
            <a:r>
              <a:rPr lang="en-GB" sz="1050" b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 warning: low basis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504215A0-62C7-214B-9822-9394F93BFE00}"/>
              </a:ext>
            </a:extLst>
          </p:cNvPr>
          <p:cNvSpPr txBox="1"/>
          <p:nvPr/>
        </p:nvSpPr>
        <p:spPr>
          <a:xfrm>
            <a:off x="7666864" y="5404996"/>
            <a:ext cx="166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Significantly higher</a:t>
            </a:r>
            <a:b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(95% confidence)</a:t>
            </a:r>
          </a:p>
        </p:txBody>
      </p:sp>
      <p:sp>
        <p:nvSpPr>
          <p:cNvPr id="26" name="Afgeronde rechthoek 14">
            <a:extLst>
              <a:ext uri="{FF2B5EF4-FFF2-40B4-BE49-F238E27FC236}">
                <a16:creationId xmlns:a16="http://schemas.microsoft.com/office/drawing/2014/main" id="{188D8AA0-4F41-0A4C-8B4E-3BE27A7DA2A9}"/>
              </a:ext>
            </a:extLst>
          </p:cNvPr>
          <p:cNvSpPr/>
          <p:nvPr/>
        </p:nvSpPr>
        <p:spPr>
          <a:xfrm>
            <a:off x="7300650" y="5488342"/>
            <a:ext cx="366214" cy="17759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>
              <a:solidFill>
                <a:srgbClr val="FFFFFF"/>
              </a:solidFill>
            </a:endParaRPr>
          </a:p>
        </p:txBody>
      </p: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FEA07388-EAA5-7349-85CD-66DC8785597D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FEE9A908-32E6-104B-8EAC-A62AD705B9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552" y="6317125"/>
            <a:ext cx="658021" cy="223075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84139307-A647-1547-9D37-450B1E161F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5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>
            <a:extLst>
              <a:ext uri="{FF2B5EF4-FFF2-40B4-BE49-F238E27FC236}">
                <a16:creationId xmlns:a16="http://schemas.microsoft.com/office/drawing/2014/main" id="{63008470-5433-2C4B-BEF9-9097156F7B75}"/>
              </a:ext>
            </a:extLst>
          </p:cNvPr>
          <p:cNvSpPr/>
          <p:nvPr/>
        </p:nvSpPr>
        <p:spPr>
          <a:xfrm rot="5400000">
            <a:off x="4148539" y="-4198516"/>
            <a:ext cx="84692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ijdelijke aanduiding voor tekst 10"/>
          <p:cNvSpPr txBox="1">
            <a:spLocks/>
          </p:cNvSpPr>
          <p:nvPr/>
        </p:nvSpPr>
        <p:spPr>
          <a:xfrm>
            <a:off x="457203" y="6244286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128680"/>
            <a:ext cx="7920880" cy="832485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Most respondents are seriously concerned about cybersecurity incidents in their smart factories. A majority are expecting to encounter cybersecurity problems in the next year. </a:t>
            </a:r>
          </a:p>
        </p:txBody>
      </p:sp>
      <p:sp>
        <p:nvSpPr>
          <p:cNvPr id="18" name="Rechthoek 17"/>
          <p:cNvSpPr/>
          <p:nvPr/>
        </p:nvSpPr>
        <p:spPr>
          <a:xfrm>
            <a:off x="503547" y="1216939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457203" y="2025330"/>
            <a:ext cx="7399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How much do you agree with the statements below?</a:t>
            </a:r>
          </a:p>
        </p:txBody>
      </p:sp>
      <p:graphicFrame>
        <p:nvGraphicFramePr>
          <p:cNvPr id="11" name="Content Placeholder 5">
            <a:extLst>
              <a:ext uri="{FF2B5EF4-FFF2-40B4-BE49-F238E27FC236}">
                <a16:creationId xmlns:a16="http://schemas.microsoft.com/office/drawing/2014/main" id="{3E171F09-D95B-4255-B555-D97AA26715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0286568"/>
              </p:ext>
            </p:extLst>
          </p:nvPr>
        </p:nvGraphicFramePr>
        <p:xfrm>
          <a:off x="404156" y="2275621"/>
          <a:ext cx="7687733" cy="4123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Afgeronde rechthoek 11">
            <a:extLst>
              <a:ext uri="{FF2B5EF4-FFF2-40B4-BE49-F238E27FC236}">
                <a16:creationId xmlns:a16="http://schemas.microsoft.com/office/drawing/2014/main" id="{A444BAF5-1F5D-47DA-8814-83A269876AC4}"/>
              </a:ext>
            </a:extLst>
          </p:cNvPr>
          <p:cNvSpPr/>
          <p:nvPr/>
        </p:nvSpPr>
        <p:spPr>
          <a:xfrm>
            <a:off x="8375707" y="2293048"/>
            <a:ext cx="622180" cy="3240359"/>
          </a:xfrm>
          <a:prstGeom prst="round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DF4DF613-DA7E-465C-9B92-C28693E9AB46}"/>
              </a:ext>
            </a:extLst>
          </p:cNvPr>
          <p:cNvSpPr/>
          <p:nvPr/>
        </p:nvSpPr>
        <p:spPr>
          <a:xfrm>
            <a:off x="8349320" y="2892421"/>
            <a:ext cx="693124" cy="3077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400">
                <a:latin typeface="Calibri Light" panose="020F0302020204030204" pitchFamily="34" charset="0"/>
                <a:cs typeface="Calibri Light" panose="020F0302020204030204" pitchFamily="34" charset="0"/>
              </a:rPr>
              <a:t>71%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B3A6D915-28DB-4B08-9AE9-29BA1D792887}"/>
              </a:ext>
            </a:extLst>
          </p:cNvPr>
          <p:cNvSpPr/>
          <p:nvPr/>
        </p:nvSpPr>
        <p:spPr>
          <a:xfrm>
            <a:off x="8353431" y="3632332"/>
            <a:ext cx="693124" cy="3077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400">
                <a:latin typeface="Calibri Light" panose="020F0302020204030204" pitchFamily="34" charset="0"/>
                <a:cs typeface="Calibri Light" panose="020F0302020204030204" pitchFamily="34" charset="0"/>
              </a:rPr>
              <a:t>56%</a:t>
            </a: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A6900CF-F7E6-45FD-881A-35BB703993CF}"/>
              </a:ext>
            </a:extLst>
          </p:cNvPr>
          <p:cNvSpPr/>
          <p:nvPr/>
        </p:nvSpPr>
        <p:spPr>
          <a:xfrm>
            <a:off x="8345042" y="4378855"/>
            <a:ext cx="693124" cy="3077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400">
                <a:latin typeface="Calibri Light" panose="020F0302020204030204" pitchFamily="34" charset="0"/>
                <a:cs typeface="Calibri Light" panose="020F0302020204030204" pitchFamily="34" charset="0"/>
              </a:rPr>
              <a:t>48%</a:t>
            </a: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FCF0688F-5735-4453-B971-062E9899F01D}"/>
              </a:ext>
            </a:extLst>
          </p:cNvPr>
          <p:cNvSpPr/>
          <p:nvPr/>
        </p:nvSpPr>
        <p:spPr>
          <a:xfrm>
            <a:off x="8328511" y="5125378"/>
            <a:ext cx="693124" cy="3077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400">
                <a:latin typeface="Calibri Light" panose="020F0302020204030204" pitchFamily="34" charset="0"/>
                <a:cs typeface="Calibri Light" panose="020F0302020204030204" pitchFamily="34" charset="0"/>
              </a:rPr>
              <a:t>45%</a:t>
            </a:r>
          </a:p>
        </p:txBody>
      </p:sp>
      <p:sp>
        <p:nvSpPr>
          <p:cNvPr id="23" name="Stroomdiagram: Verbindingslijn 22">
            <a:extLst>
              <a:ext uri="{FF2B5EF4-FFF2-40B4-BE49-F238E27FC236}">
                <a16:creationId xmlns:a16="http://schemas.microsoft.com/office/drawing/2014/main" id="{DBDA86FE-1A91-47F9-BD2B-87F4CCFFCAB1}"/>
              </a:ext>
            </a:extLst>
          </p:cNvPr>
          <p:cNvSpPr/>
          <p:nvPr/>
        </p:nvSpPr>
        <p:spPr>
          <a:xfrm>
            <a:off x="8353692" y="1963710"/>
            <a:ext cx="671789" cy="653942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9C315F7-5811-4493-8AC0-564947C682EA}"/>
              </a:ext>
            </a:extLst>
          </p:cNvPr>
          <p:cNvSpPr txBox="1"/>
          <p:nvPr/>
        </p:nvSpPr>
        <p:spPr>
          <a:xfrm>
            <a:off x="8327039" y="2090955"/>
            <a:ext cx="743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Agree</a:t>
            </a:r>
          </a:p>
        </p:txBody>
      </p:sp>
      <p:sp>
        <p:nvSpPr>
          <p:cNvPr id="25" name="Tijdelijke aanduiding voor tekst 2">
            <a:extLst>
              <a:ext uri="{FF2B5EF4-FFF2-40B4-BE49-F238E27FC236}">
                <a16:creationId xmlns:a16="http://schemas.microsoft.com/office/drawing/2014/main" id="{F373C1A6-25A7-054B-8FAA-0E91DA0E8B21}"/>
              </a:ext>
            </a:extLst>
          </p:cNvPr>
          <p:cNvSpPr txBox="1">
            <a:spLocks/>
          </p:cNvSpPr>
          <p:nvPr/>
        </p:nvSpPr>
        <p:spPr>
          <a:xfrm>
            <a:off x="5723467" y="31294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AE0FFF6F-9773-0C43-97CF-28CAF52DB875}"/>
              </a:ext>
            </a:extLst>
          </p:cNvPr>
          <p:cNvSpPr/>
          <p:nvPr/>
        </p:nvSpPr>
        <p:spPr>
          <a:xfrm>
            <a:off x="5777922" y="399135"/>
            <a:ext cx="2938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Concerns about cybersecurity</a:t>
            </a:r>
          </a:p>
        </p:txBody>
      </p:sp>
      <p:sp>
        <p:nvSpPr>
          <p:cNvPr id="28" name="Tijdelijke aanduiding voor dianummer 4">
            <a:extLst>
              <a:ext uri="{FF2B5EF4-FFF2-40B4-BE49-F238E27FC236}">
                <a16:creationId xmlns:a16="http://schemas.microsoft.com/office/drawing/2014/main" id="{459A82EC-F3D6-0143-8D6E-968598565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9" y="6463261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23</a:t>
            </a:fld>
            <a:endParaRPr lang="nl-NL" sz="1600" dirty="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D60DDE9F-D7B5-DE4A-9FEA-369DAFFF2AAC}"/>
              </a:ext>
            </a:extLst>
          </p:cNvPr>
          <p:cNvSpPr txBox="1"/>
          <p:nvPr/>
        </p:nvSpPr>
        <p:spPr>
          <a:xfrm>
            <a:off x="7666864" y="5730473"/>
            <a:ext cx="166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Significantly higher</a:t>
            </a:r>
            <a:b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(95% confidence)</a:t>
            </a:r>
          </a:p>
        </p:txBody>
      </p:sp>
      <p:sp>
        <p:nvSpPr>
          <p:cNvPr id="31" name="Afgeronde rechthoek 14">
            <a:extLst>
              <a:ext uri="{FF2B5EF4-FFF2-40B4-BE49-F238E27FC236}">
                <a16:creationId xmlns:a16="http://schemas.microsoft.com/office/drawing/2014/main" id="{4FCA0C31-41BB-3240-ADC6-FDBE09D0456E}"/>
              </a:ext>
            </a:extLst>
          </p:cNvPr>
          <p:cNvSpPr/>
          <p:nvPr/>
        </p:nvSpPr>
        <p:spPr>
          <a:xfrm>
            <a:off x="7300650" y="5813819"/>
            <a:ext cx="366214" cy="17759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>
              <a:solidFill>
                <a:srgbClr val="FFFFFF"/>
              </a:solidFill>
            </a:endParaRPr>
          </a:p>
        </p:txBody>
      </p: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48F22301-761A-A649-96CB-A207506B3FD4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AEFEDB2E-7ADD-964A-A578-3BCD51DE45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226" y="6317125"/>
            <a:ext cx="658021" cy="223075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ACACFABB-DB51-FA4D-859C-A4C0565B14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8539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>
            <a:extLst>
              <a:ext uri="{FF2B5EF4-FFF2-40B4-BE49-F238E27FC236}">
                <a16:creationId xmlns:a16="http://schemas.microsoft.com/office/drawing/2014/main" id="{2B2BF9D7-F88E-2141-A215-B1DA7AACB4F6}"/>
              </a:ext>
            </a:extLst>
          </p:cNvPr>
          <p:cNvSpPr/>
          <p:nvPr/>
        </p:nvSpPr>
        <p:spPr>
          <a:xfrm rot="5400000">
            <a:off x="4155757" y="-4217443"/>
            <a:ext cx="832485" cy="9144004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ijdelijke aanduiding voor tekst 10"/>
          <p:cNvSpPr txBox="1">
            <a:spLocks/>
          </p:cNvSpPr>
          <p:nvPr/>
        </p:nvSpPr>
        <p:spPr>
          <a:xfrm>
            <a:off x="385532" y="6362068"/>
            <a:ext cx="3484485" cy="369332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029728"/>
            <a:ext cx="7920880" cy="8324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Mostly respondents who are decision-makers in relation to control systems are concerned about cybersecurity incidents in the (near) future. 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73694" y="1112643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457203" y="1936588"/>
            <a:ext cx="7399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>
                <a:latin typeface="Calibri Light" panose="020F0302020204030204" pitchFamily="34" charset="0"/>
                <a:cs typeface="Calibri Light" panose="020F0302020204030204" pitchFamily="34" charset="0"/>
              </a:rPr>
              <a:t>How much do you agree with the statements below?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EE3B9C0-8B1D-43A4-9F33-A62AE11A20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366596"/>
              </p:ext>
            </p:extLst>
          </p:nvPr>
        </p:nvGraphicFramePr>
        <p:xfrm>
          <a:off x="473694" y="2295271"/>
          <a:ext cx="8441708" cy="40234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63283">
                  <a:extLst>
                    <a:ext uri="{9D8B030D-6E8A-4147-A177-3AD203B41FA5}">
                      <a16:colId xmlns:a16="http://schemas.microsoft.com/office/drawing/2014/main" val="1803145985"/>
                    </a:ext>
                  </a:extLst>
                </a:gridCol>
                <a:gridCol w="446310">
                  <a:extLst>
                    <a:ext uri="{9D8B030D-6E8A-4147-A177-3AD203B41FA5}">
                      <a16:colId xmlns:a16="http://schemas.microsoft.com/office/drawing/2014/main" val="4213310364"/>
                    </a:ext>
                  </a:extLst>
                </a:gridCol>
                <a:gridCol w="551801">
                  <a:extLst>
                    <a:ext uri="{9D8B030D-6E8A-4147-A177-3AD203B41FA5}">
                      <a16:colId xmlns:a16="http://schemas.microsoft.com/office/drawing/2014/main" val="315090642"/>
                    </a:ext>
                  </a:extLst>
                </a:gridCol>
                <a:gridCol w="674404">
                  <a:extLst>
                    <a:ext uri="{9D8B030D-6E8A-4147-A177-3AD203B41FA5}">
                      <a16:colId xmlns:a16="http://schemas.microsoft.com/office/drawing/2014/main" val="40065006"/>
                    </a:ext>
                  </a:extLst>
                </a:gridCol>
                <a:gridCol w="715130">
                  <a:extLst>
                    <a:ext uri="{9D8B030D-6E8A-4147-A177-3AD203B41FA5}">
                      <a16:colId xmlns:a16="http://schemas.microsoft.com/office/drawing/2014/main" val="3931551579"/>
                    </a:ext>
                  </a:extLst>
                </a:gridCol>
                <a:gridCol w="715130">
                  <a:extLst>
                    <a:ext uri="{9D8B030D-6E8A-4147-A177-3AD203B41FA5}">
                      <a16:colId xmlns:a16="http://schemas.microsoft.com/office/drawing/2014/main" val="861767401"/>
                    </a:ext>
                  </a:extLst>
                </a:gridCol>
                <a:gridCol w="715130">
                  <a:extLst>
                    <a:ext uri="{9D8B030D-6E8A-4147-A177-3AD203B41FA5}">
                      <a16:colId xmlns:a16="http://schemas.microsoft.com/office/drawing/2014/main" val="3357774428"/>
                    </a:ext>
                  </a:extLst>
                </a:gridCol>
                <a:gridCol w="715130">
                  <a:extLst>
                    <a:ext uri="{9D8B030D-6E8A-4147-A177-3AD203B41FA5}">
                      <a16:colId xmlns:a16="http://schemas.microsoft.com/office/drawing/2014/main" val="3582049598"/>
                    </a:ext>
                  </a:extLst>
                </a:gridCol>
                <a:gridCol w="715130">
                  <a:extLst>
                    <a:ext uri="{9D8B030D-6E8A-4147-A177-3AD203B41FA5}">
                      <a16:colId xmlns:a16="http://schemas.microsoft.com/office/drawing/2014/main" val="2223741517"/>
                    </a:ext>
                  </a:extLst>
                </a:gridCol>
                <a:gridCol w="715130">
                  <a:extLst>
                    <a:ext uri="{9D8B030D-6E8A-4147-A177-3AD203B41FA5}">
                      <a16:colId xmlns:a16="http://schemas.microsoft.com/office/drawing/2014/main" val="2980799383"/>
                    </a:ext>
                  </a:extLst>
                </a:gridCol>
                <a:gridCol w="715130">
                  <a:extLst>
                    <a:ext uri="{9D8B030D-6E8A-4147-A177-3AD203B41FA5}">
                      <a16:colId xmlns:a16="http://schemas.microsoft.com/office/drawing/2014/main" val="3560606886"/>
                    </a:ext>
                  </a:extLst>
                </a:gridCol>
              </a:tblGrid>
              <a:tr h="9920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 </a:t>
                      </a:r>
                    </a:p>
                  </a:txBody>
                  <a:tcPr marL="4976" marR="4976" marT="4976" marB="0" anchor="ctr">
                    <a:lnL w="6350" cmpd="sng">
                      <a:noFill/>
                      <a:prstDash val="solid"/>
                    </a:lnL>
                    <a:lnR w="6350" cmpd="sng">
                      <a:noFill/>
                      <a:prstDash val="solid"/>
                    </a:lnR>
                    <a:lnT w="6350" cmpd="sng">
                      <a:noFill/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nl-NL" sz="1200" b="0" i="0" u="none" strike="noStrike">
                        <a:solidFill>
                          <a:srgbClr val="FFFFFF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4976" marR="4976" marT="4976" marB="0" anchor="b">
                    <a:lnL w="6350" cmpd="sng">
                      <a:noFill/>
                      <a:prstDash val="solid"/>
                    </a:lnL>
                    <a:lnR w="6350" cmpd="sng">
                      <a:noFill/>
                      <a:prstDash val="solid"/>
                    </a:lnR>
                    <a:lnT w="6350" cmpd="sng">
                      <a:noFill/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total</a:t>
                      </a:r>
                    </a:p>
                  </a:txBody>
                  <a:tcPr marL="4976" marR="4976" marT="4976" marB="0" anchor="b">
                    <a:lnL w="6350" cmpd="sng">
                      <a:noFill/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8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Company size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8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sector: </a:t>
                      </a:r>
                    </a:p>
                    <a:p>
                      <a:pPr algn="ctr" fontAlgn="ctr"/>
                      <a:r>
                        <a:rPr lang="en-GB" sz="8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production companies, logistics &amp; transport, maritime, rail and aviation, oil &amp; gas, chemical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8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operating systems: final decision-maker, other decision-maker, influence on decision-making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8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IT: final decision-maker, other decision-maker, influence on decision-making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902806"/>
                  </a:ext>
                </a:extLst>
              </a:tr>
              <a:tr h="601056">
                <a:tc>
                  <a:txBody>
                    <a:bodyPr/>
                    <a:lstStyle/>
                    <a:p>
                      <a:pPr algn="l" rtl="0" fontAlgn="b"/>
                      <a:endParaRPr lang="nl-NL" sz="1100" b="0" i="0" u="none" strike="noStrike">
                        <a:solidFill>
                          <a:srgbClr val="FFFFFF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4976" marR="4976" marT="4976" marB="0" anchor="b">
                    <a:lnL w="6350" cmpd="sng">
                      <a:noFill/>
                      <a:prstDash val="solid"/>
                    </a:lnL>
                    <a:lnR w="6350" cmpd="sng">
                      <a:noFill/>
                      <a:prstDash val="solid"/>
                    </a:lnR>
                    <a:lnT w="6350" cmpd="sng">
                      <a:noFill/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nl-NL" sz="1200" b="0" i="0" u="none" strike="noStrike">
                        <a:solidFill>
                          <a:srgbClr val="FFFFFF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4976" marR="4976" marT="4976" marB="0" anchor="b">
                    <a:lnL w="6350" cmpd="sng">
                      <a:noFill/>
                      <a:prstDash val="solid"/>
                    </a:lnL>
                    <a:lnR w="6350" cmpd="sng">
                      <a:noFill/>
                      <a:prstDash val="solid"/>
                    </a:lnR>
                    <a:lnT w="6350" cmpd="sng">
                      <a:noFill/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500 - 4,999 employees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5,000+ employees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No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Yes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No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Yes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No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Yes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892644"/>
                  </a:ext>
                </a:extLst>
              </a:tr>
              <a:tr h="6330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There is a high risk that one of our smart factories will be the victim of a cybersecurity incident.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noFill/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GB" sz="9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 Agree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noFill/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48%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42%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55%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53%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44%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34%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61.1% A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40%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54%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747524"/>
                  </a:ext>
                </a:extLst>
              </a:tr>
              <a:tr h="6330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I am afraid that a cybersecurity incident could have a significant effect on our production.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GB" sz="9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 Agree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71%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70%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72%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64%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76%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60%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81.5% A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55%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84.2% A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832464"/>
                  </a:ext>
                </a:extLst>
              </a:tr>
              <a:tr h="476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I am not worried about cybersecurity in my organisation at all.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GB" sz="9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 Agree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45%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47%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43%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57.8% B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36%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42%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48%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47%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44%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895889"/>
                  </a:ext>
                </a:extLst>
              </a:tr>
              <a:tr h="6881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I expect that my organisation will encounter cybersecurity problems in the next year.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GB" sz="900" u="none" strike="noStrike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 Agree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56%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54%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57%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60%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53%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42%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68.5% A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49%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rPr>
                        <a:t>61%</a:t>
                      </a:r>
                    </a:p>
                  </a:txBody>
                  <a:tcPr marL="4976" marR="4976" marT="4976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068334"/>
                  </a:ext>
                </a:extLst>
              </a:tr>
            </a:tbl>
          </a:graphicData>
        </a:graphic>
      </p:graphicFrame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8016DE42-CE0B-4947-8596-A19A67D83349}"/>
              </a:ext>
            </a:extLst>
          </p:cNvPr>
          <p:cNvSpPr txBox="1">
            <a:spLocks/>
          </p:cNvSpPr>
          <p:nvPr/>
        </p:nvSpPr>
        <p:spPr>
          <a:xfrm>
            <a:off x="5723467" y="-9162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1E2AEBE3-EEE8-A842-A590-672D6C5D6BA5}"/>
              </a:ext>
            </a:extLst>
          </p:cNvPr>
          <p:cNvSpPr/>
          <p:nvPr/>
        </p:nvSpPr>
        <p:spPr>
          <a:xfrm>
            <a:off x="5777922" y="358679"/>
            <a:ext cx="2938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Concerns about cybersecurity</a:t>
            </a:r>
          </a:p>
        </p:txBody>
      </p:sp>
      <p:sp>
        <p:nvSpPr>
          <p:cNvPr id="20" name="Tijdelijke aanduiding voor dianummer 4">
            <a:extLst>
              <a:ext uri="{FF2B5EF4-FFF2-40B4-BE49-F238E27FC236}">
                <a16:creationId xmlns:a16="http://schemas.microsoft.com/office/drawing/2014/main" id="{5B3ABAAA-E696-6941-AEE5-6D679B3CC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47218" y="6463261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24</a:t>
            </a:fld>
            <a:endParaRPr lang="nl-NL" sz="160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Tekstvak 14"/>
          <p:cNvSpPr txBox="1"/>
          <p:nvPr/>
        </p:nvSpPr>
        <p:spPr>
          <a:xfrm>
            <a:off x="7474998" y="6400357"/>
            <a:ext cx="166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Significantly higher</a:t>
            </a:r>
            <a:b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(95% confidence)</a:t>
            </a:r>
          </a:p>
        </p:txBody>
      </p:sp>
      <p:sp>
        <p:nvSpPr>
          <p:cNvPr id="16" name="Afgeronde rechthoek 14"/>
          <p:cNvSpPr/>
          <p:nvPr/>
        </p:nvSpPr>
        <p:spPr>
          <a:xfrm>
            <a:off x="7108784" y="6493640"/>
            <a:ext cx="366214" cy="219511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>
              <a:solidFill>
                <a:srgbClr val="FFFFFF"/>
              </a:solidFill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656EC55-1A71-7645-B321-0511D8D3B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9524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85135172-AD51-9447-8343-F18F481C62C6}"/>
              </a:ext>
            </a:extLst>
          </p:cNvPr>
          <p:cNvSpPr/>
          <p:nvPr/>
        </p:nvSpPr>
        <p:spPr>
          <a:xfrm rot="5400000">
            <a:off x="4182019" y="-4182019"/>
            <a:ext cx="77996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14B0D016-B348-B64E-99C3-E70368DD7AE2}"/>
              </a:ext>
            </a:extLst>
          </p:cNvPr>
          <p:cNvSpPr txBox="1">
            <a:spLocks/>
          </p:cNvSpPr>
          <p:nvPr/>
        </p:nvSpPr>
        <p:spPr>
          <a:xfrm>
            <a:off x="6642723" y="136537"/>
            <a:ext cx="2065871" cy="507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Contents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9" name="Afgeronde rechthoek 8">
            <a:extLst>
              <a:ext uri="{FF2B5EF4-FFF2-40B4-BE49-F238E27FC236}">
                <a16:creationId xmlns:a16="http://schemas.microsoft.com/office/drawing/2014/main" id="{1DF8FB0C-7597-D942-8574-E4052C1CBA26}"/>
              </a:ext>
            </a:extLst>
          </p:cNvPr>
          <p:cNvSpPr/>
          <p:nvPr/>
        </p:nvSpPr>
        <p:spPr>
          <a:xfrm>
            <a:off x="373596" y="4248998"/>
            <a:ext cx="8218805" cy="465536"/>
          </a:xfrm>
          <a:prstGeom prst="roundRect">
            <a:avLst>
              <a:gd name="adj" fmla="val 2703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10" name="Titel 2">
            <a:extLst>
              <a:ext uri="{FF2B5EF4-FFF2-40B4-BE49-F238E27FC236}">
                <a16:creationId xmlns:a16="http://schemas.microsoft.com/office/drawing/2014/main" id="{DC6A7D12-40B2-3D4E-9E84-B333D82C350E}"/>
              </a:ext>
            </a:extLst>
          </p:cNvPr>
          <p:cNvSpPr txBox="1">
            <a:spLocks/>
          </p:cNvSpPr>
          <p:nvPr/>
        </p:nvSpPr>
        <p:spPr>
          <a:xfrm>
            <a:off x="1113790" y="2893249"/>
            <a:ext cx="8616462" cy="187269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sz="2500" kern="1200">
                <a:solidFill>
                  <a:schemeClr val="tx2"/>
                </a:solidFill>
                <a:latin typeface="Franklin Gothic Medium" panose="020B06030201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GB" sz="27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Composition of sample</a:t>
            </a:r>
            <a:br>
              <a:rPr lang="en-GB" sz="27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7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Results  </a:t>
            </a:r>
            <a:br>
              <a:rPr lang="en-GB" sz="27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7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General conclusions</a:t>
            </a:r>
          </a:p>
        </p:txBody>
      </p:sp>
      <p:sp>
        <p:nvSpPr>
          <p:cNvPr id="12" name="Tijdelijke aanduiding voor dianummer 4">
            <a:extLst>
              <a:ext uri="{FF2B5EF4-FFF2-40B4-BE49-F238E27FC236}">
                <a16:creationId xmlns:a16="http://schemas.microsoft.com/office/drawing/2014/main" id="{D0A2DCE6-7CF0-8E4D-BA09-3EA632907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47218" y="6463261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25</a:t>
            </a:fld>
            <a:endParaRPr lang="nl-NL" sz="160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CB6F624-4B09-8E4E-AA0F-8ED17D57E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924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B4BBC40D-F4FD-EA4B-9AE9-C627A3E22E78}"/>
              </a:ext>
            </a:extLst>
          </p:cNvPr>
          <p:cNvSpPr/>
          <p:nvPr/>
        </p:nvSpPr>
        <p:spPr>
          <a:xfrm rot="5400000">
            <a:off x="4182019" y="-4182019"/>
            <a:ext cx="77996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Afgeronde rechthoek 5">
            <a:extLst>
              <a:ext uri="{FF2B5EF4-FFF2-40B4-BE49-F238E27FC236}">
                <a16:creationId xmlns:a16="http://schemas.microsoft.com/office/drawing/2014/main" id="{07111DDB-AB95-0740-A402-EA17CB32D1BB}"/>
              </a:ext>
            </a:extLst>
          </p:cNvPr>
          <p:cNvSpPr/>
          <p:nvPr/>
        </p:nvSpPr>
        <p:spPr>
          <a:xfrm>
            <a:off x="1454648" y="1547654"/>
            <a:ext cx="7054354" cy="157437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50863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Most respondents state that their company has created an </a:t>
            </a:r>
            <a:r>
              <a:rPr lang="en-GB" sz="1100" b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operational process </a:t>
            </a: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and a </a:t>
            </a:r>
            <a:r>
              <a:rPr lang="en-GB" sz="1100" b="1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cyberincident</a:t>
            </a:r>
            <a:r>
              <a:rPr lang="en-GB" sz="1100" b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response process </a:t>
            </a: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when deciding on its cybersecurity measures, but the employees are not sufficiently aware of their content.</a:t>
            </a:r>
          </a:p>
          <a:p>
            <a:pPr marL="550863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Having a </a:t>
            </a:r>
            <a:r>
              <a:rPr lang="en-GB" sz="1100" b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shared vision </a:t>
            </a: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and </a:t>
            </a:r>
            <a:r>
              <a:rPr lang="en-GB" sz="1100" b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insight into cybersecurity systems and technologies for production systems </a:t>
            </a: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are seen as the top priorities when considering collaboration between the IT and/or IT security division and the industrial control system management division.</a:t>
            </a:r>
          </a:p>
          <a:p>
            <a:pPr marL="550863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Two out of five respondents (almost half of the respondents from focus sectors) state that </a:t>
            </a:r>
            <a:r>
              <a:rPr lang="en-GB" sz="1100" b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protocol gateway </a:t>
            </a: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has been installed in their factory network. </a:t>
            </a:r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DF44F726-991E-224D-AEEC-9165FBFC99D3}"/>
              </a:ext>
            </a:extLst>
          </p:cNvPr>
          <p:cNvSpPr/>
          <p:nvPr/>
        </p:nvSpPr>
        <p:spPr>
          <a:xfrm>
            <a:off x="740179" y="1870235"/>
            <a:ext cx="817200" cy="81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cap="none" normalizeH="0" baseline="0" noProof="0">
                <a:ln>
                  <a:noFill/>
                </a:ln>
                <a:solidFill>
                  <a:schemeClr val="bg1"/>
                </a:solidFill>
                <a:uLnTx/>
                <a:uFillTx/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3" name="Afgeronde rechthoek 5">
            <a:extLst>
              <a:ext uri="{FF2B5EF4-FFF2-40B4-BE49-F238E27FC236}">
                <a16:creationId xmlns:a16="http://schemas.microsoft.com/office/drawing/2014/main" id="{B0F25DEA-7676-5E49-8264-6B0D25DF384C}"/>
              </a:ext>
            </a:extLst>
          </p:cNvPr>
          <p:cNvSpPr/>
          <p:nvPr/>
        </p:nvSpPr>
        <p:spPr>
          <a:xfrm>
            <a:off x="1454647" y="3417492"/>
            <a:ext cx="7054353" cy="98244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50863" indent="-285750" defTabSz="914400">
              <a:buFont typeface="Arial" panose="020B0604020202020204" pitchFamily="34" charset="0"/>
              <a:buChar char="•"/>
              <a:defRPr/>
            </a:pP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Two out of five respondents state that their company has experienced a </a:t>
            </a:r>
            <a:r>
              <a:rPr lang="en-GB" sz="110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cyberincident</a:t>
            </a: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the past. According to one in four of them this happened in the past year. </a:t>
            </a:r>
          </a:p>
          <a:p>
            <a:pPr marL="550863" indent="-285750" defTabSz="914400">
              <a:buFont typeface="Arial" panose="020B0604020202020204" pitchFamily="34" charset="0"/>
              <a:buChar char="•"/>
              <a:defRPr/>
            </a:pP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 8% of cases it stopped the production systems. </a:t>
            </a:r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A699524B-2380-AF4C-AA4D-1288C3DB89BD}"/>
              </a:ext>
            </a:extLst>
          </p:cNvPr>
          <p:cNvSpPr/>
          <p:nvPr/>
        </p:nvSpPr>
        <p:spPr>
          <a:xfrm>
            <a:off x="740179" y="3500112"/>
            <a:ext cx="817200" cy="81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cap="none" normalizeH="0" baseline="0" noProof="0">
                <a:ln>
                  <a:noFill/>
                </a:ln>
                <a:solidFill>
                  <a:schemeClr val="bg1"/>
                </a:solidFill>
                <a:uLnTx/>
                <a:uFillTx/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5" name="Afgeronde rechthoek 5">
            <a:extLst>
              <a:ext uri="{FF2B5EF4-FFF2-40B4-BE49-F238E27FC236}">
                <a16:creationId xmlns:a16="http://schemas.microsoft.com/office/drawing/2014/main" id="{0FD46271-1763-E448-875E-3E722D99463D}"/>
              </a:ext>
            </a:extLst>
          </p:cNvPr>
          <p:cNvSpPr/>
          <p:nvPr/>
        </p:nvSpPr>
        <p:spPr>
          <a:xfrm>
            <a:off x="1454647" y="4753695"/>
            <a:ext cx="7054353" cy="112630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50863" indent="-285750" defTabSz="914400">
              <a:buFont typeface="Arial" panose="020B0604020202020204" pitchFamily="34" charset="0"/>
              <a:buChar char="•"/>
              <a:defRPr/>
            </a:pP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majority of respondents, and certainly of decision-makers in relation to IT and control systems, are worried about cybersecurity incidents in the future. </a:t>
            </a:r>
          </a:p>
          <a:p>
            <a:pPr marL="1008063" lvl="1" indent="-285750" defTabSz="914400">
              <a:buFont typeface="Wingdings" pitchFamily="2" charset="2"/>
              <a:buChar char="q"/>
              <a:defRPr/>
            </a:pP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total of 71% are afraid that this type of incident could have a significant effect on their production</a:t>
            </a:r>
          </a:p>
          <a:p>
            <a:pPr marL="1008063" lvl="1" indent="-285750" defTabSz="914400">
              <a:buFont typeface="Wingdings" pitchFamily="2" charset="2"/>
              <a:buChar char="q"/>
              <a:defRPr/>
            </a:pP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 addition, 56% expect that their company will encounter this during the coming year</a:t>
            </a:r>
          </a:p>
          <a:p>
            <a:pPr marL="1008063" lvl="1" indent="-285750" defTabSz="914400">
              <a:buFont typeface="Wingdings" pitchFamily="2" charset="2"/>
              <a:buChar char="q"/>
              <a:defRPr/>
            </a:pP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Finally, 48% assess the risk of a </a:t>
            </a:r>
            <a:r>
              <a:rPr lang="en-GB" sz="110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cyberincident</a:t>
            </a:r>
            <a:r>
              <a:rPr lang="en-GB" sz="110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their smart factories as “very high”.</a:t>
            </a: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1F77AF1A-EF39-7448-9818-7F16CB85D7B0}"/>
              </a:ext>
            </a:extLst>
          </p:cNvPr>
          <p:cNvSpPr/>
          <p:nvPr/>
        </p:nvSpPr>
        <p:spPr>
          <a:xfrm>
            <a:off x="740179" y="4908248"/>
            <a:ext cx="817200" cy="81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cap="none" normalizeH="0" baseline="0" noProof="0">
                <a:ln>
                  <a:noFill/>
                </a:ln>
                <a:solidFill>
                  <a:schemeClr val="bg1"/>
                </a:solidFill>
                <a:uLnTx/>
                <a:uFillTx/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7" name="Tijdelijke aanduiding voor tekst 2">
            <a:extLst>
              <a:ext uri="{FF2B5EF4-FFF2-40B4-BE49-F238E27FC236}">
                <a16:creationId xmlns:a16="http://schemas.microsoft.com/office/drawing/2014/main" id="{8F682AED-86B5-5F49-B42D-7AB66514E05F}"/>
              </a:ext>
            </a:extLst>
          </p:cNvPr>
          <p:cNvSpPr txBox="1">
            <a:spLocks/>
          </p:cNvSpPr>
          <p:nvPr/>
        </p:nvSpPr>
        <p:spPr>
          <a:xfrm>
            <a:off x="6642723" y="136070"/>
            <a:ext cx="2065871" cy="507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facts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18" name="Tijdelijke aanduiding voor dianummer 4">
            <a:extLst>
              <a:ext uri="{FF2B5EF4-FFF2-40B4-BE49-F238E27FC236}">
                <a16:creationId xmlns:a16="http://schemas.microsoft.com/office/drawing/2014/main" id="{BECE1A02-3870-454B-B6A4-6019706AC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701" y="6463261"/>
            <a:ext cx="539299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26</a:t>
            </a:fld>
            <a:endParaRPr lang="nl-NL" sz="1600" dirty="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F222D7ED-F0BA-7D4C-A1C0-79EF44BE09D0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453B85BD-B413-C84F-AE56-89291A3D91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29" y="6317125"/>
            <a:ext cx="658021" cy="223075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6FA15DEA-A5F8-2E44-BD40-05C613795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206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85135172-AD51-9447-8343-F18F481C62C6}"/>
              </a:ext>
            </a:extLst>
          </p:cNvPr>
          <p:cNvSpPr/>
          <p:nvPr/>
        </p:nvSpPr>
        <p:spPr>
          <a:xfrm rot="5400000">
            <a:off x="4182020" y="-4182017"/>
            <a:ext cx="77996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ijdelijke aanduiding voor tekst 2">
            <a:extLst>
              <a:ext uri="{FF2B5EF4-FFF2-40B4-BE49-F238E27FC236}">
                <a16:creationId xmlns:a16="http://schemas.microsoft.com/office/drawing/2014/main" id="{B02053B0-7781-684E-9F4D-5E9C689E90A9}"/>
              </a:ext>
            </a:extLst>
          </p:cNvPr>
          <p:cNvSpPr txBox="1">
            <a:spLocks/>
          </p:cNvSpPr>
          <p:nvPr/>
        </p:nvSpPr>
        <p:spPr>
          <a:xfrm>
            <a:off x="6642723" y="136537"/>
            <a:ext cx="2065871" cy="507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Study design</a:t>
            </a:r>
            <a:b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8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2800">
              <a:solidFill>
                <a:schemeClr val="bg1"/>
              </a:solidFill>
            </a:endParaRP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60D48C56-A95F-F247-B308-628E220A64F2}"/>
              </a:ext>
            </a:extLst>
          </p:cNvPr>
          <p:cNvGrpSpPr/>
          <p:nvPr/>
        </p:nvGrpSpPr>
        <p:grpSpPr>
          <a:xfrm>
            <a:off x="489649" y="1430866"/>
            <a:ext cx="6610589" cy="4706256"/>
            <a:chOff x="899344" y="1430866"/>
            <a:chExt cx="6610589" cy="4706256"/>
          </a:xfrm>
        </p:grpSpPr>
        <p:sp>
          <p:nvSpPr>
            <p:cNvPr id="5" name="Tijdelijke aanduiding voor inhoud 6">
              <a:extLst>
                <a:ext uri="{FF2B5EF4-FFF2-40B4-BE49-F238E27FC236}">
                  <a16:creationId xmlns:a16="http://schemas.microsoft.com/office/drawing/2014/main" id="{1FA07FB3-466C-BE4D-B480-38717F67A080}"/>
                </a:ext>
              </a:extLst>
            </p:cNvPr>
            <p:cNvSpPr txBox="1">
              <a:spLocks/>
            </p:cNvSpPr>
            <p:nvPr/>
          </p:nvSpPr>
          <p:spPr>
            <a:xfrm>
              <a:off x="899344" y="1430866"/>
              <a:ext cx="6610589" cy="4706256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r" defTabSz="4572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800" b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Purpose of the study</a:t>
              </a:r>
            </a:p>
            <a:p>
              <a:pPr marL="285750" indent="-285750" algn="l">
                <a:buClr>
                  <a:schemeClr val="tx1">
                    <a:lumMod val="65000"/>
                    <a:lumOff val="3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GB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Brief survey on cybersecurity in industrial cybersecurity in the Belux</a:t>
              </a:r>
            </a:p>
            <a:p>
              <a:pPr algn="l"/>
              <a:endParaRPr lang="nl-NL" sz="140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l"/>
              <a:r>
                <a:rPr lang="en-GB" sz="1800" b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Target group</a:t>
              </a:r>
            </a:p>
            <a:p>
              <a:pPr marL="171450" indent="-171450" algn="l">
                <a:buClr>
                  <a:schemeClr val="tx1">
                    <a:lumMod val="65000"/>
                    <a:lumOff val="3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GB" sz="110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Belgians working in companies with more than 500 employees, who have decision-making authority over, influence on or at least good insight into decisions relating to industrial control systems and IT systems in their company </a:t>
              </a:r>
            </a:p>
            <a:p>
              <a:pPr marL="171450" indent="-171450" algn="l">
                <a:buClr>
                  <a:schemeClr val="tx1">
                    <a:lumMod val="65000"/>
                    <a:lumOff val="3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GB" sz="110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Focus on employees within production companies, logistics &amp; transport, maritime, rail and aviation industries and oil, gas and chemical industries</a:t>
              </a:r>
            </a:p>
            <a:p>
              <a:pPr marL="171450" indent="-171450" algn="l">
                <a:buClr>
                  <a:schemeClr val="tx1">
                    <a:lumMod val="65000"/>
                    <a:lumOff val="3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GB" sz="110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Focus on employees from IT and operational departments (production, maintenance, etc.)</a:t>
              </a:r>
            </a:p>
            <a:p>
              <a:pPr marL="171450" indent="-171450" algn="l">
                <a:buClr>
                  <a:schemeClr val="tx1">
                    <a:lumMod val="65000"/>
                    <a:lumOff val="3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GB" sz="110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Focus on individuals in a management position</a:t>
              </a:r>
            </a:p>
            <a:p>
              <a:pPr lvl="1"/>
              <a:endParaRPr lang="nl-NL" sz="140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l"/>
              <a:r>
                <a:rPr lang="en-GB" sz="1800" b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Method</a:t>
              </a:r>
              <a:endParaRPr lang="en-GB"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285750" indent="-285750" algn="l">
                <a:buClr>
                  <a:schemeClr val="tx1">
                    <a:lumMod val="65000"/>
                    <a:lumOff val="3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GB" sz="110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Field work mainly carried out on the </a:t>
              </a:r>
              <a:r>
                <a:rPr lang="en-GB" sz="1100" err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iVOX</a:t>
              </a:r>
              <a:r>
                <a:rPr lang="en-GB" sz="110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online survey panel (n=96) and partly on the database of Trend Micro itself (n=8)</a:t>
              </a:r>
            </a:p>
            <a:p>
              <a:pPr marL="285750" indent="-285750" algn="l">
                <a:buClr>
                  <a:schemeClr val="tx1">
                    <a:lumMod val="65000"/>
                    <a:lumOff val="3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GB" sz="110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Field work: from 19/11/2020 to 8/3/2021</a:t>
              </a:r>
            </a:p>
            <a:p>
              <a:pPr marL="285750" indent="-285750" algn="l">
                <a:buClr>
                  <a:schemeClr val="tx1">
                    <a:lumMod val="65000"/>
                    <a:lumOff val="3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GB" sz="110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N: 104</a:t>
              </a:r>
            </a:p>
            <a:p>
              <a:pPr marL="285750" indent="-285750" algn="l">
                <a:buClr>
                  <a:schemeClr val="tx1">
                    <a:lumMod val="65000"/>
                    <a:lumOff val="3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GB" sz="110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Maximum margin of error with a sample of 104 respondents (95% confidence): 9.58%</a:t>
              </a:r>
            </a:p>
            <a:p>
              <a:pPr lvl="1"/>
              <a:endParaRPr lang="nl-NL" sz="2400">
                <a:solidFill>
                  <a:srgbClr val="99663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l"/>
              <a:r>
                <a:rPr lang="en-GB" sz="1800" b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Significant differences</a:t>
              </a:r>
            </a:p>
            <a:p>
              <a:pPr marL="342900" indent="-342900" algn="l">
                <a:buClr>
                  <a:schemeClr val="tx1">
                    <a:lumMod val="65000"/>
                    <a:lumOff val="3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GB" sz="110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Significant differences (95% confidence interval) are indicated with 	            or  </a:t>
              </a:r>
            </a:p>
            <a:p>
              <a:pPr lvl="1"/>
              <a:endParaRPr lang="nl-NL" sz="2400">
                <a:solidFill>
                  <a:srgbClr val="996633"/>
                </a:solidFill>
                <a:cs typeface="Aharoni" pitchFamily="2" charset="-79"/>
              </a:endParaRPr>
            </a:p>
          </p:txBody>
        </p:sp>
        <p:sp>
          <p:nvSpPr>
            <p:cNvPr id="7" name="Afgeronde rechthoek 13">
              <a:extLst>
                <a:ext uri="{FF2B5EF4-FFF2-40B4-BE49-F238E27FC236}">
                  <a16:creationId xmlns:a16="http://schemas.microsoft.com/office/drawing/2014/main" id="{3E1AE823-456D-4E4A-AE60-9F808E056061}"/>
                </a:ext>
              </a:extLst>
            </p:cNvPr>
            <p:cNvSpPr/>
            <p:nvPr/>
          </p:nvSpPr>
          <p:spPr>
            <a:xfrm>
              <a:off x="5705064" y="5569220"/>
              <a:ext cx="282119" cy="151076"/>
            </a:xfrm>
            <a:prstGeom prst="roundRect">
              <a:avLst/>
            </a:prstGeom>
            <a:solidFill>
              <a:srgbClr val="C00000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/>
            </a:p>
          </p:txBody>
        </p:sp>
        <p:sp>
          <p:nvSpPr>
            <p:cNvPr id="8" name="Afgeronde rechthoek 13">
              <a:extLst>
                <a:ext uri="{FF2B5EF4-FFF2-40B4-BE49-F238E27FC236}">
                  <a16:creationId xmlns:a16="http://schemas.microsoft.com/office/drawing/2014/main" id="{6946B485-ED10-494F-88CE-1C1912C302AD}"/>
                </a:ext>
              </a:extLst>
            </p:cNvPr>
            <p:cNvSpPr/>
            <p:nvPr/>
          </p:nvSpPr>
          <p:spPr>
            <a:xfrm>
              <a:off x="5122636" y="5569220"/>
              <a:ext cx="288814" cy="151076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/>
            </a:p>
          </p:txBody>
        </p:sp>
      </p:grpSp>
      <p:sp>
        <p:nvSpPr>
          <p:cNvPr id="9" name="Tijdelijke aanduiding voor dianummer 4">
            <a:extLst>
              <a:ext uri="{FF2B5EF4-FFF2-40B4-BE49-F238E27FC236}">
                <a16:creationId xmlns:a16="http://schemas.microsoft.com/office/drawing/2014/main" id="{48D61A80-A608-B344-9560-9C3F83F65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9418" y="6453324"/>
            <a:ext cx="221196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3</a:t>
            </a:fld>
            <a:endParaRPr lang="nl-NL" sz="160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5126735F-75AB-2247-90C5-AB013EFC2F02}"/>
              </a:ext>
            </a:extLst>
          </p:cNvPr>
          <p:cNvCxnSpPr/>
          <p:nvPr/>
        </p:nvCxnSpPr>
        <p:spPr>
          <a:xfrm>
            <a:off x="536568" y="6226897"/>
            <a:ext cx="781493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E722392C-9D93-284A-9367-9C00CB5150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74" y="6317125"/>
            <a:ext cx="658021" cy="223075"/>
          </a:xfrm>
          <a:prstGeom prst="rect">
            <a:avLst/>
          </a:prstGeom>
        </p:spPr>
      </p:pic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5EB41C45-ED28-4449-9D17-3E2A497C7F39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" name="Afbeelding 1">
            <a:extLst>
              <a:ext uri="{FF2B5EF4-FFF2-40B4-BE49-F238E27FC236}">
                <a16:creationId xmlns:a16="http://schemas.microsoft.com/office/drawing/2014/main" id="{BE75BCD5-5EF0-EA42-B817-8F18A6E6E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251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85135172-AD51-9447-8343-F18F481C62C6}"/>
              </a:ext>
            </a:extLst>
          </p:cNvPr>
          <p:cNvSpPr/>
          <p:nvPr/>
        </p:nvSpPr>
        <p:spPr>
          <a:xfrm rot="5400000">
            <a:off x="4182019" y="-4182019"/>
            <a:ext cx="77996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Afgeronde rechthoek 8">
            <a:extLst>
              <a:ext uri="{FF2B5EF4-FFF2-40B4-BE49-F238E27FC236}">
                <a16:creationId xmlns:a16="http://schemas.microsoft.com/office/drawing/2014/main" id="{6D580A3D-BA19-D347-AF4D-3109C48C231E}"/>
              </a:ext>
            </a:extLst>
          </p:cNvPr>
          <p:cNvSpPr/>
          <p:nvPr/>
        </p:nvSpPr>
        <p:spPr>
          <a:xfrm>
            <a:off x="212729" y="2903527"/>
            <a:ext cx="8218805" cy="465536"/>
          </a:xfrm>
          <a:prstGeom prst="roundRect">
            <a:avLst>
              <a:gd name="adj" fmla="val 2703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itel 2">
            <a:extLst>
              <a:ext uri="{FF2B5EF4-FFF2-40B4-BE49-F238E27FC236}">
                <a16:creationId xmlns:a16="http://schemas.microsoft.com/office/drawing/2014/main" id="{8FB9C00A-94AE-5742-9954-4F7C7A0DA006}"/>
              </a:ext>
            </a:extLst>
          </p:cNvPr>
          <p:cNvSpPr txBox="1">
            <a:spLocks/>
          </p:cNvSpPr>
          <p:nvPr/>
        </p:nvSpPr>
        <p:spPr>
          <a:xfrm>
            <a:off x="925195" y="2732381"/>
            <a:ext cx="8616462" cy="187269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Franklin Gothic Medium" panose="020B06030201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GB" sz="27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Composition of sample</a:t>
            </a:r>
            <a:br>
              <a:rPr lang="en-GB" sz="27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7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Results  </a:t>
            </a:r>
            <a:br>
              <a:rPr lang="en-GB" sz="27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7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General conclusions</a:t>
            </a:r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14B0D016-B348-B64E-99C3-E70368DD7AE2}"/>
              </a:ext>
            </a:extLst>
          </p:cNvPr>
          <p:cNvSpPr txBox="1">
            <a:spLocks/>
          </p:cNvSpPr>
          <p:nvPr/>
        </p:nvSpPr>
        <p:spPr>
          <a:xfrm>
            <a:off x="6642723" y="136537"/>
            <a:ext cx="2065871" cy="507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Contents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12" name="Tijdelijke aanduiding voor dianummer 4">
            <a:extLst>
              <a:ext uri="{FF2B5EF4-FFF2-40B4-BE49-F238E27FC236}">
                <a16:creationId xmlns:a16="http://schemas.microsoft.com/office/drawing/2014/main" id="{F68DCA79-15D5-CB49-9491-C8743A504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9418" y="6453324"/>
            <a:ext cx="221196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4</a:t>
            </a:fld>
            <a:endParaRPr lang="nl-NL" sz="160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9E4BC5A-B418-F247-BE0E-0380D4BAB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415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851501EA-69BC-4243-AB2D-E9B6ECFCC0A2}"/>
              </a:ext>
            </a:extLst>
          </p:cNvPr>
          <p:cNvSpPr/>
          <p:nvPr/>
        </p:nvSpPr>
        <p:spPr>
          <a:xfrm rot="5400000">
            <a:off x="4182019" y="-4182019"/>
            <a:ext cx="77996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aphicFrame>
        <p:nvGraphicFramePr>
          <p:cNvPr id="8" name="Grafiek 7">
            <a:extLst>
              <a:ext uri="{FF2B5EF4-FFF2-40B4-BE49-F238E27FC236}">
                <a16:creationId xmlns:a16="http://schemas.microsoft.com/office/drawing/2014/main" id="{C97E75C5-5C8A-5E4E-B2C7-3C3E17E62E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5935486"/>
              </p:ext>
            </p:extLst>
          </p:nvPr>
        </p:nvGraphicFramePr>
        <p:xfrm>
          <a:off x="1595718" y="1102226"/>
          <a:ext cx="7555267" cy="5028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5D26C116-34F7-D74B-8DAE-2A430BE3C79C}"/>
              </a:ext>
            </a:extLst>
          </p:cNvPr>
          <p:cNvCxnSpPr/>
          <p:nvPr/>
        </p:nvCxnSpPr>
        <p:spPr>
          <a:xfrm flipV="1">
            <a:off x="573737" y="2706937"/>
            <a:ext cx="7995488" cy="22079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BC613E57-A32D-ED43-A0F1-53F715340EB0}"/>
              </a:ext>
            </a:extLst>
          </p:cNvPr>
          <p:cNvCxnSpPr/>
          <p:nvPr/>
        </p:nvCxnSpPr>
        <p:spPr>
          <a:xfrm flipV="1">
            <a:off x="573737" y="3409689"/>
            <a:ext cx="7995488" cy="1896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C8E38428-1977-9D48-B2B6-13B084953D8B}"/>
              </a:ext>
            </a:extLst>
          </p:cNvPr>
          <p:cNvSpPr/>
          <p:nvPr/>
        </p:nvSpPr>
        <p:spPr>
          <a:xfrm>
            <a:off x="573737" y="2199790"/>
            <a:ext cx="1360710" cy="396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latin typeface="Calibri" panose="020F0502020204030204" pitchFamily="34" charset="0"/>
                <a:cs typeface="Calibri" panose="020F0502020204030204" pitchFamily="34" charset="0"/>
              </a:rPr>
              <a:t>Company size</a:t>
            </a:r>
          </a:p>
        </p:txBody>
      </p:sp>
      <p:sp>
        <p:nvSpPr>
          <p:cNvPr id="15" name="Afgeronde rechthoek 14">
            <a:extLst>
              <a:ext uri="{FF2B5EF4-FFF2-40B4-BE49-F238E27FC236}">
                <a16:creationId xmlns:a16="http://schemas.microsoft.com/office/drawing/2014/main" id="{C15E1302-BB11-B24B-9233-A8EDFB310F71}"/>
              </a:ext>
            </a:extLst>
          </p:cNvPr>
          <p:cNvSpPr/>
          <p:nvPr/>
        </p:nvSpPr>
        <p:spPr>
          <a:xfrm>
            <a:off x="573737" y="5347964"/>
            <a:ext cx="1360710" cy="396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latin typeface="Calibri" panose="020F0502020204030204" pitchFamily="34" charset="0"/>
                <a:cs typeface="Calibri" panose="020F0502020204030204" pitchFamily="34" charset="0"/>
              </a:rPr>
              <a:t>Division</a:t>
            </a:r>
          </a:p>
        </p:txBody>
      </p:sp>
      <p:sp>
        <p:nvSpPr>
          <p:cNvPr id="17" name="Afgeronde rechthoek 14">
            <a:extLst>
              <a:ext uri="{FF2B5EF4-FFF2-40B4-BE49-F238E27FC236}">
                <a16:creationId xmlns:a16="http://schemas.microsoft.com/office/drawing/2014/main" id="{EB4D843D-EF46-2B4B-8FF7-49A9EFB2A469}"/>
              </a:ext>
            </a:extLst>
          </p:cNvPr>
          <p:cNvSpPr/>
          <p:nvPr/>
        </p:nvSpPr>
        <p:spPr>
          <a:xfrm>
            <a:off x="573737" y="2913124"/>
            <a:ext cx="1360710" cy="396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latin typeface="Calibri" panose="020F0502020204030204" pitchFamily="34" charset="0"/>
                <a:cs typeface="Calibri" panose="020F0502020204030204" pitchFamily="34" charset="0"/>
              </a:rPr>
              <a:t>Sector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16EEABB-E7B5-754E-9F36-C81248E40FB9}"/>
              </a:ext>
            </a:extLst>
          </p:cNvPr>
          <p:cNvSpPr txBox="1"/>
          <p:nvPr/>
        </p:nvSpPr>
        <p:spPr>
          <a:xfrm>
            <a:off x="6934628" y="3843838"/>
            <a:ext cx="185458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>
                <a:latin typeface="Calibri Light" panose="020F0302020204030204" pitchFamily="34" charset="0"/>
                <a:cs typeface="Calibri Light" panose="020F0302020204030204" pitchFamily="34" charset="0"/>
              </a:rPr>
              <a:t>* Focus sectors: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>
                <a:latin typeface="Calibri Light" panose="020F0302020204030204" pitchFamily="34" charset="0"/>
                <a:cs typeface="Calibri Light" panose="020F0302020204030204" pitchFamily="34" charset="0"/>
              </a:rPr>
              <a:t>Production companies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>
                <a:latin typeface="Calibri Light" panose="020F0302020204030204" pitchFamily="34" charset="0"/>
                <a:cs typeface="Calibri Light" panose="020F0302020204030204" pitchFamily="34" charset="0"/>
              </a:rPr>
              <a:t>Logistics and transport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>
                <a:latin typeface="Calibri Light" panose="020F0302020204030204" pitchFamily="34" charset="0"/>
                <a:cs typeface="Calibri Light" panose="020F0302020204030204" pitchFamily="34" charset="0"/>
              </a:rPr>
              <a:t>Maritime, rail and aviation industries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>
                <a:latin typeface="Calibri Light" panose="020F0302020204030204" pitchFamily="34" charset="0"/>
                <a:cs typeface="Calibri Light" panose="020F0302020204030204" pitchFamily="34" charset="0"/>
              </a:rPr>
              <a:t>Oil and gas industry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>
                <a:latin typeface="Calibri Light" panose="020F0302020204030204" pitchFamily="34" charset="0"/>
                <a:cs typeface="Calibri Light" panose="020F0302020204030204" pitchFamily="34" charset="0"/>
              </a:rPr>
              <a:t>Chemical industry</a:t>
            </a:r>
          </a:p>
        </p:txBody>
      </p:sp>
      <p:sp>
        <p:nvSpPr>
          <p:cNvPr id="19" name="Tijdelijke aanduiding voor tekst 2">
            <a:extLst>
              <a:ext uri="{FF2B5EF4-FFF2-40B4-BE49-F238E27FC236}">
                <a16:creationId xmlns:a16="http://schemas.microsoft.com/office/drawing/2014/main" id="{9F2FFEC3-4ED5-1448-B3D7-BA9642B45AFD}"/>
              </a:ext>
            </a:extLst>
          </p:cNvPr>
          <p:cNvSpPr txBox="1">
            <a:spLocks/>
          </p:cNvSpPr>
          <p:nvPr/>
        </p:nvSpPr>
        <p:spPr>
          <a:xfrm>
            <a:off x="4919133" y="136537"/>
            <a:ext cx="3789461" cy="507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Composition of sample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20" name="Tijdelijke aanduiding voor dianummer 4">
            <a:extLst>
              <a:ext uri="{FF2B5EF4-FFF2-40B4-BE49-F238E27FC236}">
                <a16:creationId xmlns:a16="http://schemas.microsoft.com/office/drawing/2014/main" id="{16899E11-4A02-8045-BC58-D6DDBE2A6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9418" y="6453324"/>
            <a:ext cx="221196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5</a:t>
            </a:fld>
            <a:endParaRPr lang="nl-NL" sz="160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Tijdelijke aanduiding voor tekst 10">
            <a:extLst>
              <a:ext uri="{FF2B5EF4-FFF2-40B4-BE49-F238E27FC236}">
                <a16:creationId xmlns:a16="http://schemas.microsoft.com/office/drawing/2014/main" id="{BC298050-9338-AF45-BB73-F828D6B76BB8}"/>
              </a:ext>
            </a:extLst>
          </p:cNvPr>
          <p:cNvSpPr txBox="1">
            <a:spLocks/>
          </p:cNvSpPr>
          <p:nvPr/>
        </p:nvSpPr>
        <p:spPr>
          <a:xfrm>
            <a:off x="446570" y="6270742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08BE33B5-A02B-DF4E-8288-7D447A7D7A2E}"/>
              </a:ext>
            </a:extLst>
          </p:cNvPr>
          <p:cNvCxnSpPr/>
          <p:nvPr/>
        </p:nvCxnSpPr>
        <p:spPr>
          <a:xfrm>
            <a:off x="536568" y="6226897"/>
            <a:ext cx="781493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27D3ABC7-F0E5-C94D-A972-EDF23883F6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29" y="6317125"/>
            <a:ext cx="658021" cy="223075"/>
          </a:xfrm>
          <a:prstGeom prst="rect">
            <a:avLst/>
          </a:prstGeom>
        </p:spPr>
      </p:pic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0F058C34-9AB9-9C41-A0DA-7048AB450A2B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C0A4EFEF-15F5-0743-A2F1-49698C326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68" y="17933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53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851501EA-69BC-4243-AB2D-E9B6ECFCC0A2}"/>
              </a:ext>
            </a:extLst>
          </p:cNvPr>
          <p:cNvSpPr/>
          <p:nvPr/>
        </p:nvSpPr>
        <p:spPr>
          <a:xfrm rot="5400000">
            <a:off x="4182019" y="-4182019"/>
            <a:ext cx="77996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Tijdelijke aanduiding voor tekst 2">
            <a:extLst>
              <a:ext uri="{FF2B5EF4-FFF2-40B4-BE49-F238E27FC236}">
                <a16:creationId xmlns:a16="http://schemas.microsoft.com/office/drawing/2014/main" id="{9F2FFEC3-4ED5-1448-B3D7-BA9642B45AFD}"/>
              </a:ext>
            </a:extLst>
          </p:cNvPr>
          <p:cNvSpPr txBox="1">
            <a:spLocks/>
          </p:cNvSpPr>
          <p:nvPr/>
        </p:nvSpPr>
        <p:spPr>
          <a:xfrm>
            <a:off x="4919133" y="136537"/>
            <a:ext cx="3789461" cy="507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Composition of sample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graphicFrame>
        <p:nvGraphicFramePr>
          <p:cNvPr id="20" name="Grafiek 19">
            <a:extLst>
              <a:ext uri="{FF2B5EF4-FFF2-40B4-BE49-F238E27FC236}">
                <a16:creationId xmlns:a16="http://schemas.microsoft.com/office/drawing/2014/main" id="{6D6FC072-1F7F-C648-ADDB-8B64C4BDB7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5478839"/>
              </p:ext>
            </p:extLst>
          </p:nvPr>
        </p:nvGraphicFramePr>
        <p:xfrm>
          <a:off x="1985184" y="1224884"/>
          <a:ext cx="7555267" cy="5028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C3B79C0E-7B83-DA41-8E52-7B1CCAE41727}"/>
              </a:ext>
            </a:extLst>
          </p:cNvPr>
          <p:cNvCxnSpPr/>
          <p:nvPr/>
        </p:nvCxnSpPr>
        <p:spPr>
          <a:xfrm flipV="1">
            <a:off x="457203" y="4772368"/>
            <a:ext cx="7995488" cy="22079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F5068DA4-ACB4-204E-8B03-35EB03BEFD16}"/>
              </a:ext>
            </a:extLst>
          </p:cNvPr>
          <p:cNvCxnSpPr/>
          <p:nvPr/>
        </p:nvCxnSpPr>
        <p:spPr>
          <a:xfrm flipV="1">
            <a:off x="574256" y="3508974"/>
            <a:ext cx="7995488" cy="1896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fgeronde rechthoek 13">
            <a:extLst>
              <a:ext uri="{FF2B5EF4-FFF2-40B4-BE49-F238E27FC236}">
                <a16:creationId xmlns:a16="http://schemas.microsoft.com/office/drawing/2014/main" id="{799806F7-F62D-424C-BDE6-D7B9F06EA5BE}"/>
              </a:ext>
            </a:extLst>
          </p:cNvPr>
          <p:cNvSpPr/>
          <p:nvPr/>
        </p:nvSpPr>
        <p:spPr>
          <a:xfrm>
            <a:off x="574256" y="2942480"/>
            <a:ext cx="1410928" cy="396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pc="-20">
                <a:latin typeface="Calibri" panose="020F0502020204030204" pitchFamily="34" charset="0"/>
                <a:cs typeface="Calibri" panose="020F0502020204030204" pitchFamily="34" charset="0"/>
              </a:rPr>
              <a:t>Position</a:t>
            </a:r>
          </a:p>
        </p:txBody>
      </p:sp>
      <p:sp>
        <p:nvSpPr>
          <p:cNvPr id="24" name="Afgeronde rechthoek 14">
            <a:extLst>
              <a:ext uri="{FF2B5EF4-FFF2-40B4-BE49-F238E27FC236}">
                <a16:creationId xmlns:a16="http://schemas.microsoft.com/office/drawing/2014/main" id="{895EF3A9-91E1-CC43-A492-03FF8B86CF54}"/>
              </a:ext>
            </a:extLst>
          </p:cNvPr>
          <p:cNvSpPr/>
          <p:nvPr/>
        </p:nvSpPr>
        <p:spPr>
          <a:xfrm>
            <a:off x="574256" y="5462980"/>
            <a:ext cx="1410928" cy="39008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pc="-20">
                <a:latin typeface="Calibri" panose="020F0502020204030204" pitchFamily="34" charset="0"/>
                <a:cs typeface="Calibri" panose="020F0502020204030204" pitchFamily="34" charset="0"/>
              </a:rPr>
              <a:t>Influence on IT</a:t>
            </a:r>
          </a:p>
        </p:txBody>
      </p:sp>
      <p:sp>
        <p:nvSpPr>
          <p:cNvPr id="25" name="Tijdelijke aanduiding voor tekst 10">
            <a:extLst>
              <a:ext uri="{FF2B5EF4-FFF2-40B4-BE49-F238E27FC236}">
                <a16:creationId xmlns:a16="http://schemas.microsoft.com/office/drawing/2014/main" id="{BAE406BF-4B95-234C-977D-98B96376A6E8}"/>
              </a:ext>
            </a:extLst>
          </p:cNvPr>
          <p:cNvSpPr txBox="1">
            <a:spLocks/>
          </p:cNvSpPr>
          <p:nvPr/>
        </p:nvSpPr>
        <p:spPr>
          <a:xfrm>
            <a:off x="446570" y="6270742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sp>
        <p:nvSpPr>
          <p:cNvPr id="26" name="Afgeronde rechthoek 14">
            <a:extLst>
              <a:ext uri="{FF2B5EF4-FFF2-40B4-BE49-F238E27FC236}">
                <a16:creationId xmlns:a16="http://schemas.microsoft.com/office/drawing/2014/main" id="{8E67BF6C-573F-4A42-9DDC-6ABE84E19B3C}"/>
              </a:ext>
            </a:extLst>
          </p:cNvPr>
          <p:cNvSpPr/>
          <p:nvPr/>
        </p:nvSpPr>
        <p:spPr>
          <a:xfrm>
            <a:off x="574256" y="4283118"/>
            <a:ext cx="1410928" cy="390079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pc="-70">
                <a:latin typeface="Calibri" panose="020F0502020204030204" pitchFamily="34" charset="0"/>
                <a:cs typeface="Calibri" panose="020F0502020204030204" pitchFamily="34" charset="0"/>
              </a:rPr>
              <a:t>Influence on ICS</a:t>
            </a:r>
          </a:p>
        </p:txBody>
      </p:sp>
      <p:sp>
        <p:nvSpPr>
          <p:cNvPr id="27" name="Tijdelijke aanduiding voor dianummer 4">
            <a:extLst>
              <a:ext uri="{FF2B5EF4-FFF2-40B4-BE49-F238E27FC236}">
                <a16:creationId xmlns:a16="http://schemas.microsoft.com/office/drawing/2014/main" id="{C69E2665-BDAF-AF45-8822-47CFE4FDB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0440" y="6453324"/>
            <a:ext cx="221196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6</a:t>
            </a:fld>
            <a:endParaRPr lang="nl-NL" sz="160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AEEA5A01-C634-434C-BC2D-4C08347F8E80}"/>
              </a:ext>
            </a:extLst>
          </p:cNvPr>
          <p:cNvCxnSpPr/>
          <p:nvPr/>
        </p:nvCxnSpPr>
        <p:spPr>
          <a:xfrm>
            <a:off x="536568" y="6226897"/>
            <a:ext cx="781493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68C87764-40AA-B54F-97C0-73F9796AB8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29" y="6317125"/>
            <a:ext cx="658021" cy="223075"/>
          </a:xfrm>
          <a:prstGeom prst="rect">
            <a:avLst/>
          </a:prstGeom>
        </p:spPr>
      </p:pic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F657D6B9-B3C6-7D4F-A768-551D33A65F7D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F432F10-50D3-8644-B90F-E2DC36513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440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85135172-AD51-9447-8343-F18F481C62C6}"/>
              </a:ext>
            </a:extLst>
          </p:cNvPr>
          <p:cNvSpPr/>
          <p:nvPr/>
        </p:nvSpPr>
        <p:spPr>
          <a:xfrm rot="5400000">
            <a:off x="4182019" y="-4182019"/>
            <a:ext cx="77996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14B0D016-B348-B64E-99C3-E70368DD7AE2}"/>
              </a:ext>
            </a:extLst>
          </p:cNvPr>
          <p:cNvSpPr txBox="1">
            <a:spLocks/>
          </p:cNvSpPr>
          <p:nvPr/>
        </p:nvSpPr>
        <p:spPr>
          <a:xfrm>
            <a:off x="6642723" y="136537"/>
            <a:ext cx="2065871" cy="507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Contents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7" name="Afgeronde rechthoek 6">
            <a:extLst>
              <a:ext uri="{FF2B5EF4-FFF2-40B4-BE49-F238E27FC236}">
                <a16:creationId xmlns:a16="http://schemas.microsoft.com/office/drawing/2014/main" id="{40EFAF75-6690-DA43-B3E2-A4FAAC077D0E}"/>
              </a:ext>
            </a:extLst>
          </p:cNvPr>
          <p:cNvSpPr/>
          <p:nvPr/>
        </p:nvSpPr>
        <p:spPr>
          <a:xfrm>
            <a:off x="221196" y="3444427"/>
            <a:ext cx="8218805" cy="465536"/>
          </a:xfrm>
          <a:prstGeom prst="roundRect">
            <a:avLst>
              <a:gd name="adj" fmla="val 2703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EDF58B0B-0485-B94A-889F-B478B0A5EAA3}"/>
              </a:ext>
            </a:extLst>
          </p:cNvPr>
          <p:cNvSpPr txBox="1">
            <a:spLocks/>
          </p:cNvSpPr>
          <p:nvPr/>
        </p:nvSpPr>
        <p:spPr>
          <a:xfrm>
            <a:off x="961390" y="2740849"/>
            <a:ext cx="8616462" cy="187269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Franklin Gothic Medium" panose="020B06030201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GB" sz="27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Composition of sample</a:t>
            </a:r>
            <a:br>
              <a:rPr lang="en-GB" sz="27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7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Results  </a:t>
            </a:r>
            <a:br>
              <a:rPr lang="en-GB" sz="27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7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General conclusions</a:t>
            </a:r>
          </a:p>
        </p:txBody>
      </p:sp>
      <p:sp>
        <p:nvSpPr>
          <p:cNvPr id="12" name="Tijdelijke aanduiding voor dianummer 4">
            <a:extLst>
              <a:ext uri="{FF2B5EF4-FFF2-40B4-BE49-F238E27FC236}">
                <a16:creationId xmlns:a16="http://schemas.microsoft.com/office/drawing/2014/main" id="{3FEA5A06-B676-4141-8DD9-A3F4A0AA1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9930" y="6453324"/>
            <a:ext cx="221196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7</a:t>
            </a:fld>
            <a:endParaRPr lang="nl-NL" sz="160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9D452CF-1708-C949-AD0D-4BA0EFA7D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47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extLst>
              <a:ext uri="{FF2B5EF4-FFF2-40B4-BE49-F238E27FC236}">
                <a16:creationId xmlns:a16="http://schemas.microsoft.com/office/drawing/2014/main" id="{D4ED3013-FD8F-7249-BCFF-F7A4A8B06D32}"/>
              </a:ext>
            </a:extLst>
          </p:cNvPr>
          <p:cNvSpPr/>
          <p:nvPr/>
        </p:nvSpPr>
        <p:spPr>
          <a:xfrm rot="5400000">
            <a:off x="4122961" y="-4202581"/>
            <a:ext cx="898078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aphicFrame>
        <p:nvGraphicFramePr>
          <p:cNvPr id="11" name="Grafiek 10"/>
          <p:cNvGraphicFramePr/>
          <p:nvPr>
            <p:extLst>
              <p:ext uri="{D42A27DB-BD31-4B8C-83A1-F6EECF244321}">
                <p14:modId xmlns:p14="http://schemas.microsoft.com/office/powerpoint/2010/main" val="2355946710"/>
              </p:ext>
            </p:extLst>
          </p:nvPr>
        </p:nvGraphicFramePr>
        <p:xfrm>
          <a:off x="1447389" y="2435534"/>
          <a:ext cx="6595944" cy="36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kstvak 14"/>
          <p:cNvSpPr txBox="1"/>
          <p:nvPr/>
        </p:nvSpPr>
        <p:spPr>
          <a:xfrm>
            <a:off x="7681171" y="5633788"/>
            <a:ext cx="10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Significantly higher</a:t>
            </a:r>
            <a:b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90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(95% confidence)</a:t>
            </a:r>
          </a:p>
        </p:txBody>
      </p:sp>
      <p:sp>
        <p:nvSpPr>
          <p:cNvPr id="16" name="Afgeronde rechthoek 14"/>
          <p:cNvSpPr/>
          <p:nvPr/>
        </p:nvSpPr>
        <p:spPr>
          <a:xfrm>
            <a:off x="7314957" y="5717134"/>
            <a:ext cx="366214" cy="17759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>
              <a:solidFill>
                <a:srgbClr val="FFFFFF"/>
              </a:solidFill>
            </a:endParaRPr>
          </a:p>
        </p:txBody>
      </p:sp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128681"/>
            <a:ext cx="7920880" cy="664608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is mainly the IT security division and the IT division that are involved in decisions on technical measures in the area of cybersecurity.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2" y="1137324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457203" y="1909473"/>
            <a:ext cx="7825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spc="-10">
                <a:latin typeface="Calibri Light" panose="020F0302020204030204" pitchFamily="34" charset="0"/>
                <a:cs typeface="Calibri Light" panose="020F0302020204030204" pitchFamily="34" charset="0"/>
              </a:rPr>
              <a:t>When your organisation decides what technical measures should be used in the area of cybersecurity to secure smart factories, which of the following divisions are involved in decision-making?</a:t>
            </a:r>
          </a:p>
        </p:txBody>
      </p:sp>
      <p:sp>
        <p:nvSpPr>
          <p:cNvPr id="12" name="Tijdelijke aanduiding voor tekst 2">
            <a:extLst>
              <a:ext uri="{FF2B5EF4-FFF2-40B4-BE49-F238E27FC236}">
                <a16:creationId xmlns:a16="http://schemas.microsoft.com/office/drawing/2014/main" id="{74B78FB9-CF9D-8746-8952-0EC512E9DE40}"/>
              </a:ext>
            </a:extLst>
          </p:cNvPr>
          <p:cNvSpPr txBox="1">
            <a:spLocks/>
          </p:cNvSpPr>
          <p:nvPr/>
        </p:nvSpPr>
        <p:spPr>
          <a:xfrm>
            <a:off x="5723467" y="11790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B4C3829E-59A9-1D4B-B949-D081C2AD4720}"/>
              </a:ext>
            </a:extLst>
          </p:cNvPr>
          <p:cNvSpPr/>
          <p:nvPr/>
        </p:nvSpPr>
        <p:spPr>
          <a:xfrm>
            <a:off x="6319930" y="379631"/>
            <a:ext cx="239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Cybersecurity measures</a:t>
            </a:r>
          </a:p>
        </p:txBody>
      </p:sp>
      <p:sp>
        <p:nvSpPr>
          <p:cNvPr id="20" name="Tijdelijke aanduiding voor dianummer 4">
            <a:extLst>
              <a:ext uri="{FF2B5EF4-FFF2-40B4-BE49-F238E27FC236}">
                <a16:creationId xmlns:a16="http://schemas.microsoft.com/office/drawing/2014/main" id="{D683CAF4-CA1E-254A-B6B2-F0F5AEAA2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9928" y="6453324"/>
            <a:ext cx="221196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8</a:t>
            </a:fld>
            <a:endParaRPr lang="nl-NL" sz="1600" dirty="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Tijdelijke aanduiding voor tekst 10">
            <a:extLst>
              <a:ext uri="{FF2B5EF4-FFF2-40B4-BE49-F238E27FC236}">
                <a16:creationId xmlns:a16="http://schemas.microsoft.com/office/drawing/2014/main" id="{DFC96EDC-109E-FF4B-A3B9-8868ABB96DF4}"/>
              </a:ext>
            </a:extLst>
          </p:cNvPr>
          <p:cNvSpPr txBox="1">
            <a:spLocks/>
          </p:cNvSpPr>
          <p:nvPr/>
        </p:nvSpPr>
        <p:spPr>
          <a:xfrm>
            <a:off x="446570" y="6270742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B71BBE8A-D5B0-7D47-86E6-47923DAEBF93}"/>
              </a:ext>
            </a:extLst>
          </p:cNvPr>
          <p:cNvCxnSpPr/>
          <p:nvPr/>
        </p:nvCxnSpPr>
        <p:spPr>
          <a:xfrm>
            <a:off x="536568" y="6226897"/>
            <a:ext cx="781493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53F4E06B-6FDA-2D4D-B422-B117F76F2C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847" y="6317125"/>
            <a:ext cx="658021" cy="223075"/>
          </a:xfrm>
          <a:prstGeom prst="rect">
            <a:avLst/>
          </a:prstGeom>
        </p:spPr>
      </p:pic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1DCB339C-071A-DB42-937F-7E55B224921E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5CB97B6D-C1B0-D349-BF29-8084877E80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275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13CEA766-4EF3-8745-BBCD-66793F66B26B}"/>
              </a:ext>
            </a:extLst>
          </p:cNvPr>
          <p:cNvSpPr/>
          <p:nvPr/>
        </p:nvSpPr>
        <p:spPr>
          <a:xfrm rot="5400000">
            <a:off x="4176124" y="-4176124"/>
            <a:ext cx="791752" cy="9144000"/>
          </a:xfrm>
          <a:prstGeom prst="rect">
            <a:avLst/>
          </a:prstGeom>
          <a:solidFill>
            <a:srgbClr val="595959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769418" y="6463729"/>
            <a:ext cx="221196" cy="268139"/>
          </a:xfrm>
        </p:spPr>
        <p:txBody>
          <a:bodyPr/>
          <a:lstStyle/>
          <a:p>
            <a:pPr algn="r"/>
            <a:fld id="{DAE2BAB3-C6A0-42E8-A714-188450EF6DD8}" type="slidenum">
              <a:rPr lang="nl-NL" sz="1600" smtClean="0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r"/>
              <a:t>9</a:t>
            </a:fld>
            <a:endParaRPr lang="nl-NL" sz="1600" dirty="0">
              <a:solidFill>
                <a:srgbClr val="59595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Tekstvak 14"/>
          <p:cNvSpPr txBox="1"/>
          <p:nvPr/>
        </p:nvSpPr>
        <p:spPr>
          <a:xfrm>
            <a:off x="7666864" y="5767460"/>
            <a:ext cx="127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rgbClr val="C00000"/>
                </a:solidFill>
                <a:latin typeface="Franklin Gothic Book" panose="020B0503020102020204" pitchFamily="34" charset="0"/>
              </a:rPr>
              <a:t>Significantly higher</a:t>
            </a:r>
            <a:br>
              <a:rPr lang="en-GB" sz="900">
                <a:solidFill>
                  <a:srgbClr val="C00000"/>
                </a:solidFill>
                <a:latin typeface="Franklin Gothic Book" panose="020B0503020102020204" pitchFamily="34" charset="0"/>
              </a:rPr>
            </a:br>
            <a:r>
              <a:rPr lang="en-GB" sz="900">
                <a:solidFill>
                  <a:srgbClr val="C00000"/>
                </a:solidFill>
                <a:latin typeface="Franklin Gothic Book" panose="020B0503020102020204" pitchFamily="34" charset="0"/>
              </a:rPr>
              <a:t>(95% confidence)</a:t>
            </a:r>
          </a:p>
        </p:txBody>
      </p:sp>
      <p:sp>
        <p:nvSpPr>
          <p:cNvPr id="16" name="Afgeronde rechthoek 14"/>
          <p:cNvSpPr/>
          <p:nvPr/>
        </p:nvSpPr>
        <p:spPr>
          <a:xfrm>
            <a:off x="7300650" y="5850806"/>
            <a:ext cx="366214" cy="17759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000">
              <a:solidFill>
                <a:srgbClr val="C00000"/>
              </a:solidFill>
            </a:endParaRPr>
          </a:p>
        </p:txBody>
      </p:sp>
      <p:sp>
        <p:nvSpPr>
          <p:cNvPr id="17" name="Tijdelijke aanduiding voor tekst 11"/>
          <p:cNvSpPr txBox="1">
            <a:spLocks/>
          </p:cNvSpPr>
          <p:nvPr/>
        </p:nvSpPr>
        <p:spPr>
          <a:xfrm>
            <a:off x="683569" y="1109815"/>
            <a:ext cx="7920880" cy="664608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lang="nl-NL" sz="2000" kern="1200" baseline="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Respondents from larger companies more often state that</a:t>
            </a:r>
            <a:b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decision is made within the product quality control division.</a:t>
            </a:r>
          </a:p>
        </p:txBody>
      </p:sp>
      <p:sp>
        <p:nvSpPr>
          <p:cNvPr id="18" name="Rechthoek 17"/>
          <p:cNvSpPr/>
          <p:nvPr/>
        </p:nvSpPr>
        <p:spPr>
          <a:xfrm>
            <a:off x="490592" y="1118458"/>
            <a:ext cx="72008" cy="655966"/>
          </a:xfrm>
          <a:prstGeom prst="rect">
            <a:avLst/>
          </a:prstGeom>
          <a:solidFill>
            <a:srgbClr val="C00000"/>
          </a:solidFill>
          <a:ln w="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/>
          <p:cNvSpPr txBox="1"/>
          <p:nvPr/>
        </p:nvSpPr>
        <p:spPr>
          <a:xfrm>
            <a:off x="481850" y="1877756"/>
            <a:ext cx="7728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spc="-20">
                <a:latin typeface="Calibri Light" panose="020F0302020204030204" pitchFamily="34" charset="0"/>
                <a:cs typeface="Calibri Light" panose="020F0302020204030204" pitchFamily="34" charset="0"/>
              </a:rPr>
              <a:t>When your organisation decides what technical measures should be used in the area of cybersecurity to secure smart factories, which of the following divisions are involved in decision-making?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2902423-74F9-479E-B5FD-E5AC1BD176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508541"/>
              </p:ext>
            </p:extLst>
          </p:nvPr>
        </p:nvGraphicFramePr>
        <p:xfrm>
          <a:off x="489649" y="2465256"/>
          <a:ext cx="8196211" cy="31828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90310">
                  <a:extLst>
                    <a:ext uri="{9D8B030D-6E8A-4147-A177-3AD203B41FA5}">
                      <a16:colId xmlns:a16="http://schemas.microsoft.com/office/drawing/2014/main" val="2256920337"/>
                    </a:ext>
                  </a:extLst>
                </a:gridCol>
                <a:gridCol w="733989">
                  <a:extLst>
                    <a:ext uri="{9D8B030D-6E8A-4147-A177-3AD203B41FA5}">
                      <a16:colId xmlns:a16="http://schemas.microsoft.com/office/drawing/2014/main" val="4271954798"/>
                    </a:ext>
                  </a:extLst>
                </a:gridCol>
                <a:gridCol w="733989">
                  <a:extLst>
                    <a:ext uri="{9D8B030D-6E8A-4147-A177-3AD203B41FA5}">
                      <a16:colId xmlns:a16="http://schemas.microsoft.com/office/drawing/2014/main" val="1604922719"/>
                    </a:ext>
                  </a:extLst>
                </a:gridCol>
                <a:gridCol w="733989">
                  <a:extLst>
                    <a:ext uri="{9D8B030D-6E8A-4147-A177-3AD203B41FA5}">
                      <a16:colId xmlns:a16="http://schemas.microsoft.com/office/drawing/2014/main" val="621495789"/>
                    </a:ext>
                  </a:extLst>
                </a:gridCol>
                <a:gridCol w="733989">
                  <a:extLst>
                    <a:ext uri="{9D8B030D-6E8A-4147-A177-3AD203B41FA5}">
                      <a16:colId xmlns:a16="http://schemas.microsoft.com/office/drawing/2014/main" val="3842121128"/>
                    </a:ext>
                  </a:extLst>
                </a:gridCol>
                <a:gridCol w="733989">
                  <a:extLst>
                    <a:ext uri="{9D8B030D-6E8A-4147-A177-3AD203B41FA5}">
                      <a16:colId xmlns:a16="http://schemas.microsoft.com/office/drawing/2014/main" val="4151982136"/>
                    </a:ext>
                  </a:extLst>
                </a:gridCol>
                <a:gridCol w="733989">
                  <a:extLst>
                    <a:ext uri="{9D8B030D-6E8A-4147-A177-3AD203B41FA5}">
                      <a16:colId xmlns:a16="http://schemas.microsoft.com/office/drawing/2014/main" val="1819219650"/>
                    </a:ext>
                  </a:extLst>
                </a:gridCol>
                <a:gridCol w="733989">
                  <a:extLst>
                    <a:ext uri="{9D8B030D-6E8A-4147-A177-3AD203B41FA5}">
                      <a16:colId xmlns:a16="http://schemas.microsoft.com/office/drawing/2014/main" val="993098244"/>
                    </a:ext>
                  </a:extLst>
                </a:gridCol>
                <a:gridCol w="733989">
                  <a:extLst>
                    <a:ext uri="{9D8B030D-6E8A-4147-A177-3AD203B41FA5}">
                      <a16:colId xmlns:a16="http://schemas.microsoft.com/office/drawing/2014/main" val="2944529338"/>
                    </a:ext>
                  </a:extLst>
                </a:gridCol>
                <a:gridCol w="733989">
                  <a:extLst>
                    <a:ext uri="{9D8B030D-6E8A-4147-A177-3AD203B41FA5}">
                      <a16:colId xmlns:a16="http://schemas.microsoft.com/office/drawing/2014/main" val="4219881468"/>
                    </a:ext>
                  </a:extLst>
                </a:gridCol>
              </a:tblGrid>
              <a:tr h="596331">
                <a:tc rowSpan="2">
                  <a:txBody>
                    <a:bodyPr/>
                    <a:lstStyle/>
                    <a:p>
                      <a:pPr algn="l" rtl="0" fontAlgn="b"/>
                      <a:endParaRPr lang="nl-NL" sz="11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Company size</a:t>
                      </a:r>
                      <a:endParaRPr lang="en-GB" sz="1200" b="0" i="0" u="none" strike="noStrike">
                        <a:solidFill>
                          <a:srgbClr val="FFFFFF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sector: </a:t>
                      </a:r>
                    </a:p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production companies, logistics &amp; transport, maritime, rail and aviation, oil &amp; gas, chemical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spc="-2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operating systems: final decision-maker, other decision-maker, influence on decision-making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spc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IT: final decision-maker, other decision-maker, influence on decision-making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559614"/>
                  </a:ext>
                </a:extLst>
              </a:tr>
              <a:tr h="556769">
                <a:tc vMerge="1">
                  <a:txBody>
                    <a:bodyPr/>
                    <a:lstStyle/>
                    <a:p>
                      <a:pPr algn="l" rtl="0" fontAlgn="b"/>
                      <a:endParaRPr lang="en-BE" sz="1100" b="0" i="0" u="none" strike="noStrike">
                        <a:solidFill>
                          <a:srgbClr val="FFFFFF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6350" marR="6350" marT="6350" marB="0" anchor="b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00AE9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500 - 4,999 employees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5,000+ employees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678368"/>
                  </a:ext>
                </a:extLst>
              </a:tr>
              <a:tr h="1922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IT security division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170734"/>
                  </a:ext>
                </a:extLst>
              </a:tr>
              <a:tr h="1922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IT division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357248"/>
                  </a:ext>
                </a:extLst>
              </a:tr>
              <a:tr h="1922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Risk management division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908200"/>
                  </a:ext>
                </a:extLst>
              </a:tr>
              <a:tr h="2651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Industrial Control System  </a:t>
                      </a:r>
                    </a:p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management division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522057"/>
                  </a:ext>
                </a:extLst>
              </a:tr>
              <a:tr h="2651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Product quality control </a:t>
                      </a:r>
                    </a:p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division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27.7% B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05634"/>
                  </a:ext>
                </a:extLst>
              </a:tr>
              <a:tr h="1922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Don’t know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18.0% B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19.1% B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6350" cmpd="sng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603445"/>
                  </a:ext>
                </a:extLst>
              </a:tr>
              <a:tr h="1922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Other division: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6350" cmpd="sng">
                      <a:solidFill>
                        <a:srgbClr val="000000"/>
                      </a:solidFill>
                      <a:prstDash val="soli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mpd="sng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447937"/>
                  </a:ext>
                </a:extLst>
              </a:tr>
            </a:tbl>
          </a:graphicData>
        </a:graphic>
      </p:graphicFrame>
      <p:sp>
        <p:nvSpPr>
          <p:cNvPr id="14" name="Tijdelijke aanduiding voor tekst 2">
            <a:extLst>
              <a:ext uri="{FF2B5EF4-FFF2-40B4-BE49-F238E27FC236}">
                <a16:creationId xmlns:a16="http://schemas.microsoft.com/office/drawing/2014/main" id="{881C4C08-D886-9D46-8605-A177C377EC17}"/>
              </a:ext>
            </a:extLst>
          </p:cNvPr>
          <p:cNvSpPr txBox="1">
            <a:spLocks/>
          </p:cNvSpPr>
          <p:nvPr/>
        </p:nvSpPr>
        <p:spPr>
          <a:xfrm>
            <a:off x="5723467" y="8295"/>
            <a:ext cx="2985127" cy="35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216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54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0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90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260000" indent="-1800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endParaRPr lang="nl-NL" sz="2800">
              <a:solidFill>
                <a:schemeClr val="bg1"/>
              </a:solidFill>
            </a:endParaRP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0CFB1FD0-2CD6-E74B-84C8-29F08CA74629}"/>
              </a:ext>
            </a:extLst>
          </p:cNvPr>
          <p:cNvSpPr/>
          <p:nvPr/>
        </p:nvSpPr>
        <p:spPr>
          <a:xfrm>
            <a:off x="6319930" y="376136"/>
            <a:ext cx="239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Cybersecurity measures</a:t>
            </a:r>
          </a:p>
        </p:txBody>
      </p:sp>
      <p:sp>
        <p:nvSpPr>
          <p:cNvPr id="22" name="Tijdelijke aanduiding voor tekst 10">
            <a:extLst>
              <a:ext uri="{FF2B5EF4-FFF2-40B4-BE49-F238E27FC236}">
                <a16:creationId xmlns:a16="http://schemas.microsoft.com/office/drawing/2014/main" id="{5CC37C56-DE8F-B24E-A4D7-3063CA00AEE0}"/>
              </a:ext>
            </a:extLst>
          </p:cNvPr>
          <p:cNvSpPr txBox="1">
            <a:spLocks/>
          </p:cNvSpPr>
          <p:nvPr/>
        </p:nvSpPr>
        <p:spPr>
          <a:xfrm>
            <a:off x="446570" y="6270742"/>
            <a:ext cx="3484485" cy="480435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lnSpc>
                <a:spcPts val="2400"/>
              </a:lnSpc>
              <a:spcBef>
                <a:spcPct val="20000"/>
              </a:spcBef>
              <a:buFont typeface="Arial"/>
              <a:buNone/>
              <a:defRPr sz="2100" kern="1200" baseline="0">
                <a:solidFill>
                  <a:schemeClr val="tx2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0" indent="-162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21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40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Calibri Light" pitchFamily="34" charset="0"/>
              <a:buChar char="•"/>
              <a:defRPr sz="15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67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45000" indent="-13500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Filter: none</a:t>
            </a:r>
          </a:p>
          <a:p>
            <a:pPr>
              <a:lnSpc>
                <a:spcPct val="100000"/>
              </a:lnSpc>
            </a:pPr>
            <a:r>
              <a:rPr lang="en-GB" sz="9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N: 104</a:t>
            </a:r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2A3379BE-8419-FC4D-A6E4-201431BBE67D}"/>
              </a:ext>
            </a:extLst>
          </p:cNvPr>
          <p:cNvCxnSpPr>
            <a:cxnSpLocks/>
          </p:cNvCxnSpPr>
          <p:nvPr/>
        </p:nvCxnSpPr>
        <p:spPr>
          <a:xfrm>
            <a:off x="481850" y="6226897"/>
            <a:ext cx="8180300" cy="0"/>
          </a:xfrm>
          <a:prstGeom prst="line">
            <a:avLst/>
          </a:prstGeom>
          <a:ln w="63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87E07384-23E0-0B40-8EB0-4985957BD0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29" y="6317125"/>
            <a:ext cx="658021" cy="223075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1700807D-31AD-2F4C-8622-23AC893C9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68" y="158317"/>
            <a:ext cx="1418356" cy="4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656440"/>
      </p:ext>
    </p:extLst>
  </p:cSld>
  <p:clrMapOvr>
    <a:masterClrMapping/>
  </p:clrMapOvr>
</p:sld>
</file>

<file path=ppt/theme/theme1.xml><?xml version="1.0" encoding="utf-8"?>
<a:theme xmlns:a="http://schemas.openxmlformats.org/drawingml/2006/main" name="iVOX spark">
  <a:themeElements>
    <a:clrScheme name="Kleuren Ivox">
      <a:dk1>
        <a:sysClr val="windowText" lastClr="000000"/>
      </a:dk1>
      <a:lt1>
        <a:sysClr val="window" lastClr="FFFFFF"/>
      </a:lt1>
      <a:dk2>
        <a:srgbClr val="00AE9A"/>
      </a:dk2>
      <a:lt2>
        <a:srgbClr val="E7E6E6"/>
      </a:lt2>
      <a:accent1>
        <a:srgbClr val="FF9933"/>
      </a:accent1>
      <a:accent2>
        <a:srgbClr val="00AE9A"/>
      </a:accent2>
      <a:accent3>
        <a:srgbClr val="FF3333"/>
      </a:accent3>
      <a:accent4>
        <a:srgbClr val="3399CC"/>
      </a:accent4>
      <a:accent5>
        <a:srgbClr val="AD6A24"/>
      </a:accent5>
      <a:accent6>
        <a:srgbClr val="6C635A"/>
      </a:accent6>
      <a:hlink>
        <a:srgbClr val="FF3333"/>
      </a:hlink>
      <a:folHlink>
        <a:srgbClr val="000000"/>
      </a:folHlink>
    </a:clrScheme>
    <a:fontScheme name="iVOX 2016">
      <a:majorFont>
        <a:latin typeface="Franklin Gothic Book"/>
        <a:ea typeface=""/>
        <a:cs typeface=""/>
      </a:majorFont>
      <a:minorFont>
        <a:latin typeface="Franklin Gothic Medium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 cmpd="sng">
          <a:solidFill>
            <a:schemeClr val="accent3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60XXX- iVOX - HK Strategies - Project Defensie F16 [Alleen-lezen]" id="{A2E8C64E-0562-4DA9-805E-63817AE140CB}" vid="{2D60764C-5204-4521-BCB2-9FA4D1C31F8E}"/>
    </a:ext>
  </a:extLst>
</a:theme>
</file>

<file path=ppt/theme/theme2.xml><?xml version="1.0" encoding="utf-8"?>
<a:theme xmlns:a="http://schemas.openxmlformats.org/drawingml/2006/main" name="1_iVOX spark">
  <a:themeElements>
    <a:clrScheme name="iVOX spark">
      <a:dk1>
        <a:sysClr val="windowText" lastClr="000000"/>
      </a:dk1>
      <a:lt1>
        <a:sysClr val="window" lastClr="FFFFFF"/>
      </a:lt1>
      <a:dk2>
        <a:srgbClr val="00AE9A"/>
      </a:dk2>
      <a:lt2>
        <a:srgbClr val="FFFFFF"/>
      </a:lt2>
      <a:accent1>
        <a:srgbClr val="FF9933"/>
      </a:accent1>
      <a:accent2>
        <a:srgbClr val="3399CC"/>
      </a:accent2>
      <a:accent3>
        <a:srgbClr val="FF3333"/>
      </a:accent3>
      <a:accent4>
        <a:srgbClr val="00AE9A"/>
      </a:accent4>
      <a:accent5>
        <a:srgbClr val="AD6A24"/>
      </a:accent5>
      <a:accent6>
        <a:srgbClr val="6C6D5A"/>
      </a:accent6>
      <a:hlink>
        <a:srgbClr val="FF3333"/>
      </a:hlink>
      <a:folHlink>
        <a:srgbClr val="00AE9A"/>
      </a:folHlink>
    </a:clrScheme>
    <a:fontScheme name="iVOX 2016">
      <a:majorFont>
        <a:latin typeface="Franklin Gothic Medium"/>
        <a:ea typeface=""/>
        <a:cs typeface=""/>
      </a:majorFont>
      <a:minorFont>
        <a:latin typeface="Franklin Gothic Medium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 cmpd="sng">
          <a:solidFill>
            <a:schemeClr val="accent3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60XXX- iVOX - HK Strategies - Project Defensie F16 [Alleen-lezen]" id="{A2E8C64E-0562-4DA9-805E-63817AE140CB}" vid="{2D60764C-5204-4521-BCB2-9FA4D1C31F8E}"/>
    </a:ext>
  </a:extLst>
</a:theme>
</file>

<file path=ppt/theme/theme3.xml><?xml version="1.0" encoding="utf-8"?>
<a:theme xmlns:a="http://schemas.openxmlformats.org/drawingml/2006/main" name="2_iVOX spark">
  <a:themeElements>
    <a:clrScheme name="Kleuren Ivox">
      <a:dk1>
        <a:sysClr val="windowText" lastClr="000000"/>
      </a:dk1>
      <a:lt1>
        <a:sysClr val="window" lastClr="FFFFFF"/>
      </a:lt1>
      <a:dk2>
        <a:srgbClr val="00AE9A"/>
      </a:dk2>
      <a:lt2>
        <a:srgbClr val="E7E6E6"/>
      </a:lt2>
      <a:accent1>
        <a:srgbClr val="FF9933"/>
      </a:accent1>
      <a:accent2>
        <a:srgbClr val="00AE9A"/>
      </a:accent2>
      <a:accent3>
        <a:srgbClr val="FF3333"/>
      </a:accent3>
      <a:accent4>
        <a:srgbClr val="3399CC"/>
      </a:accent4>
      <a:accent5>
        <a:srgbClr val="AD6A24"/>
      </a:accent5>
      <a:accent6>
        <a:srgbClr val="6C635A"/>
      </a:accent6>
      <a:hlink>
        <a:srgbClr val="FF3333"/>
      </a:hlink>
      <a:folHlink>
        <a:srgbClr val="000000"/>
      </a:folHlink>
    </a:clrScheme>
    <a:fontScheme name="iVOX 2016">
      <a:majorFont>
        <a:latin typeface="Franklin Gothic Medium"/>
        <a:ea typeface=""/>
        <a:cs typeface=""/>
      </a:majorFont>
      <a:minorFont>
        <a:latin typeface="Franklin Gothic Medium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 cmpd="sng">
          <a:solidFill>
            <a:schemeClr val="accent3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60XXX- iVOX - HK Strategies - Project Defensie F16 [Alleen-lezen]" id="{A2E8C64E-0562-4DA9-805E-63817AE140CB}" vid="{2D60764C-5204-4521-BCB2-9FA4D1C31F8E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2830</Words>
  <Application>Microsoft Macintosh PowerPoint</Application>
  <PresentationFormat>Diavoorstelling (4:3)</PresentationFormat>
  <Paragraphs>644</Paragraphs>
  <Slides>26</Slides>
  <Notes>21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3</vt:i4>
      </vt:variant>
      <vt:variant>
        <vt:lpstr>Diatitels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Franklin Gothic Book</vt:lpstr>
      <vt:lpstr>Franklin Gothic Medium</vt:lpstr>
      <vt:lpstr>Wingdings</vt:lpstr>
      <vt:lpstr>iVOX spark</vt:lpstr>
      <vt:lpstr>1_iVOX spark</vt:lpstr>
      <vt:lpstr>2_iVOX spark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Rik Hannes (iVOX)</dc:creator>
  <cp:lastModifiedBy>Bo Vanherck</cp:lastModifiedBy>
  <cp:revision>4</cp:revision>
  <dcterms:created xsi:type="dcterms:W3CDTF">2016-10-12T14:44:36Z</dcterms:created>
  <dcterms:modified xsi:type="dcterms:W3CDTF">2021-04-14T15:33:59Z</dcterms:modified>
</cp:coreProperties>
</file>