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Ex1.xml" ContentType="application/vnd.ms-office.chartex+xml"/>
  <Override PartName="/ppt/charts/style39.xml" ContentType="application/vnd.ms-office.chartstyle+xml"/>
  <Override PartName="/ppt/charts/colors39.xml" ContentType="application/vnd.ms-office.chartcolorstyle+xml"/>
  <Override PartName="/ppt/charts/chartEx2.xml" ContentType="application/vnd.ms-office.chartex+xml"/>
  <Override PartName="/ppt/charts/style40.xml" ContentType="application/vnd.ms-office.chartstyle+xml"/>
  <Override PartName="/ppt/charts/colors40.xml" ContentType="application/vnd.ms-office.chartcolorstyle+xml"/>
  <Override PartName="/ppt/charts/chartEx3.xml" ContentType="application/vnd.ms-office.chartex+xml"/>
  <Override PartName="/ppt/charts/style41.xml" ContentType="application/vnd.ms-office.chartstyle+xml"/>
  <Override PartName="/ppt/charts/colors41.xml" ContentType="application/vnd.ms-office.chartcolorstyl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charts/chart39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0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1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2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3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4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5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6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7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8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9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0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1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2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3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4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5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6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7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8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9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0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1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2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3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4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5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6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67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68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69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0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1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2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3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4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5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6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Ex4.xml" ContentType="application/vnd.ms-office.chartex+xml"/>
  <Override PartName="/ppt/charts/style80.xml" ContentType="application/vnd.ms-office.chartstyle+xml"/>
  <Override PartName="/ppt/charts/colors80.xml" ContentType="application/vnd.ms-office.chartcolorstyle+xml"/>
  <Override PartName="/ppt/charts/chartEx5.xml" ContentType="application/vnd.ms-office.chartex+xml"/>
  <Override PartName="/ppt/charts/style81.xml" ContentType="application/vnd.ms-office.chartstyle+xml"/>
  <Override PartName="/ppt/charts/colors81.xml" ContentType="application/vnd.ms-office.chartcolorstyle+xml"/>
  <Override PartName="/ppt/charts/chartEx6.xml" ContentType="application/vnd.ms-office.chartex+xml"/>
  <Override PartName="/ppt/charts/style82.xml" ContentType="application/vnd.ms-office.chartstyle+xml"/>
  <Override PartName="/ppt/charts/colors82.xml" ContentType="application/vnd.ms-office.chartcolorstyl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3.xml" ContentType="application/vnd.openxmlformats-officedocument.theme+xml"/>
  <Override PartName="/ppt/charts/chart77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78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79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0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1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2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3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84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85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86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87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88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89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0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1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2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3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94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95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96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97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98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99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0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1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2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3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04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05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06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07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08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09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0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1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2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3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14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Ex7.xml" ContentType="application/vnd.ms-office.chartex+xml"/>
  <Override PartName="/ppt/charts/style121.xml" ContentType="application/vnd.ms-office.chartstyle+xml"/>
  <Override PartName="/ppt/charts/colors121.xml" ContentType="application/vnd.ms-office.chartcolorstyle+xml"/>
  <Override PartName="/ppt/charts/chartEx8.xml" ContentType="application/vnd.ms-office.chartex+xml"/>
  <Override PartName="/ppt/charts/style122.xml" ContentType="application/vnd.ms-office.chartstyle+xml"/>
  <Override PartName="/ppt/charts/colors122.xml" ContentType="application/vnd.ms-office.chartcolorstyle+xml"/>
  <Override PartName="/ppt/charts/chartEx9.xml" ContentType="application/vnd.ms-office.chartex+xml"/>
  <Override PartName="/ppt/charts/style123.xml" ContentType="application/vnd.ms-office.chartstyle+xml"/>
  <Override PartName="/ppt/charts/colors123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5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16.xml" ContentType="application/vnd.openxmlformats-officedocument.drawingml.chart+xml"/>
  <Override PartName="/ppt/notesSlides/notesSlide3.xml" ContentType="application/vnd.openxmlformats-officedocument.presentationml.notesSlide+xml"/>
  <Override PartName="/ppt/charts/chart117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8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19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0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21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2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notesSlides/notesSlide10.xml" ContentType="application/vnd.openxmlformats-officedocument.presentationml.notesSlide+xml"/>
  <Override PartName="/ppt/charts/chart123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4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5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6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notesSlides/notesSlide17.xml" ContentType="application/vnd.openxmlformats-officedocument.presentationml.notesSlide+xml"/>
  <Override PartName="/ppt/charts/chart127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notesSlides/notesSlide18.xml" ContentType="application/vnd.openxmlformats-officedocument.presentationml.notesSlide+xml"/>
  <Override PartName="/ppt/charts/chart128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26" r:id="rId2"/>
    <p:sldMasterId id="2147483779" r:id="rId3"/>
  </p:sldMasterIdLst>
  <p:notesMasterIdLst>
    <p:notesMasterId r:id="rId30"/>
  </p:notesMasterIdLst>
  <p:sldIdLst>
    <p:sldId id="368" r:id="rId4"/>
    <p:sldId id="376" r:id="rId5"/>
    <p:sldId id="369" r:id="rId6"/>
    <p:sldId id="370" r:id="rId7"/>
    <p:sldId id="374" r:id="rId8"/>
    <p:sldId id="375" r:id="rId9"/>
    <p:sldId id="371" r:id="rId10"/>
    <p:sldId id="346" r:id="rId11"/>
    <p:sldId id="347" r:id="rId12"/>
    <p:sldId id="348" r:id="rId13"/>
    <p:sldId id="362" r:id="rId14"/>
    <p:sldId id="349" r:id="rId15"/>
    <p:sldId id="363" r:id="rId16"/>
    <p:sldId id="350" r:id="rId17"/>
    <p:sldId id="357" r:id="rId18"/>
    <p:sldId id="358" r:id="rId19"/>
    <p:sldId id="355" r:id="rId20"/>
    <p:sldId id="356" r:id="rId21"/>
    <p:sldId id="351" r:id="rId22"/>
    <p:sldId id="352" r:id="rId23"/>
    <p:sldId id="353" r:id="rId24"/>
    <p:sldId id="354" r:id="rId25"/>
    <p:sldId id="360" r:id="rId26"/>
    <p:sldId id="361" r:id="rId27"/>
    <p:sldId id="372" r:id="rId28"/>
    <p:sldId id="373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00000"/>
    <a:srgbClr val="5ECCBF"/>
    <a:srgbClr val="99DFD7"/>
    <a:srgbClr val="FF9933"/>
    <a:srgbClr val="FF8585"/>
    <a:srgbClr val="E6E6E6"/>
    <a:srgbClr val="FFC285"/>
    <a:srgbClr val="FFD6AD"/>
    <a:srgbClr val="D1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0802D-C717-774A-BBA2-AB9023B969F1}" v="225" dt="2021-04-13T10:27:30.244"/>
    <p1510:client id="{457388FA-5C07-BD46-8D6A-DA180705D12F}" v="321" dt="2021-04-13T14:02:26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24.xlsx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5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6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7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8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9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0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1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2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3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4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5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6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9.xml"/><Relationship Id="rId2" Type="http://schemas.microsoft.com/office/2011/relationships/chartStyle" Target="style39.xml"/><Relationship Id="rId1" Type="http://schemas.openxmlformats.org/officeDocument/2006/relationships/package" Target="../embeddings/Microsoft_Excel-werkblad3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microsoft.com/office/2011/relationships/chartStyle" Target="style40.xml"/><Relationship Id="rId1" Type="http://schemas.openxmlformats.org/officeDocument/2006/relationships/package" Target="../embeddings/Microsoft_Excel-werkblad39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microsoft.com/office/2011/relationships/chartStyle" Target="style41.xml"/><Relationship Id="rId1" Type="http://schemas.openxmlformats.org/officeDocument/2006/relationships/package" Target="../embeddings/Microsoft_Excel-werkblad40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package" Target="../embeddings/Microsoft_Excel-werkblad79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81.xml"/><Relationship Id="rId2" Type="http://schemas.microsoft.com/office/2011/relationships/chartStyle" Target="style81.xml"/><Relationship Id="rId1" Type="http://schemas.openxmlformats.org/officeDocument/2006/relationships/package" Target="../embeddings/Microsoft_Excel-werkblad80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2.xml"/><Relationship Id="rId2" Type="http://schemas.microsoft.com/office/2011/relationships/chartStyle" Target="style82.xml"/><Relationship Id="rId1" Type="http://schemas.openxmlformats.org/officeDocument/2006/relationships/package" Target="../embeddings/Microsoft_Excel-werkblad81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21.xml"/><Relationship Id="rId2" Type="http://schemas.microsoft.com/office/2011/relationships/chartStyle" Target="style121.xml"/><Relationship Id="rId1" Type="http://schemas.openxmlformats.org/officeDocument/2006/relationships/package" Target="../embeddings/Microsoft_Excel-werkblad120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22.xml"/><Relationship Id="rId2" Type="http://schemas.microsoft.com/office/2011/relationships/chartStyle" Target="style122.xml"/><Relationship Id="rId1" Type="http://schemas.openxmlformats.org/officeDocument/2006/relationships/package" Target="../embeddings/Microsoft_Excel-werkblad121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23.xml"/><Relationship Id="rId2" Type="http://schemas.microsoft.com/office/2011/relationships/chartStyle" Target="style123.xml"/><Relationship Id="rId1" Type="http://schemas.openxmlformats.org/officeDocument/2006/relationships/package" Target="../embeddings/Microsoft_Excel-werkblad1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93232"/>
        <c:axId val="795993624"/>
      </c:barChart>
      <c:catAx>
        <c:axId val="7959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95993624"/>
        <c:crosses val="autoZero"/>
        <c:auto val="1"/>
        <c:lblAlgn val="ctr"/>
        <c:lblOffset val="100"/>
        <c:noMultiLvlLbl val="0"/>
      </c:catAx>
      <c:valAx>
        <c:axId val="79599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9599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45736"/>
        <c:axId val="515651616"/>
      </c:barChart>
      <c:catAx>
        <c:axId val="5156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51616"/>
        <c:crosses val="autoZero"/>
        <c:auto val="1"/>
        <c:lblAlgn val="ctr"/>
        <c:lblOffset val="100"/>
        <c:noMultiLvlLbl val="0"/>
      </c:catAx>
      <c:valAx>
        <c:axId val="51565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5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Cirkel-van-cirkel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06904"/>
        <c:axId val="786009256"/>
      </c:barChart>
      <c:valAx>
        <c:axId val="786009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6904"/>
        <c:crosses val="autoZero"/>
        <c:crossBetween val="between"/>
      </c:valAx>
      <c:catAx>
        <c:axId val="78600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9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19448"/>
        <c:axId val="786011608"/>
      </c:barChart>
      <c:valAx>
        <c:axId val="786011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9448"/>
        <c:crosses val="autoZero"/>
        <c:crossBetween val="between"/>
      </c:valAx>
      <c:catAx>
        <c:axId val="786019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1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12000"/>
        <c:axId val="786020232"/>
      </c:barChart>
      <c:valAx>
        <c:axId val="786020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2000"/>
        <c:crosses val="autoZero"/>
        <c:crossBetween val="between"/>
      </c:valAx>
      <c:catAx>
        <c:axId val="78601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0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15528"/>
        <c:axId val="786016704"/>
      </c:barChart>
      <c:valAx>
        <c:axId val="7860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5528"/>
        <c:crosses val="autoZero"/>
        <c:crossBetween val="between"/>
      </c:valAx>
      <c:catAx>
        <c:axId val="786015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20624"/>
        <c:axId val="786013176"/>
      </c:barChart>
      <c:valAx>
        <c:axId val="786013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0624"/>
        <c:crosses val="autoZero"/>
        <c:crossBetween val="between"/>
      </c:valAx>
      <c:catAx>
        <c:axId val="78602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3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21016"/>
        <c:axId val="786017096"/>
      </c:barChart>
      <c:valAx>
        <c:axId val="786017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1016"/>
        <c:crosses val="autoZero"/>
        <c:crossBetween val="between"/>
      </c:valAx>
      <c:catAx>
        <c:axId val="78602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7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16312"/>
        <c:axId val="786013568"/>
      </c:barChart>
      <c:valAx>
        <c:axId val="78601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6312"/>
        <c:crosses val="autoZero"/>
        <c:crossBetween val="between"/>
      </c:valAx>
      <c:catAx>
        <c:axId val="786016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3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55144"/>
        <c:axId val="515652792"/>
      </c:barChart>
      <c:catAx>
        <c:axId val="51565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52792"/>
        <c:crosses val="autoZero"/>
        <c:auto val="1"/>
        <c:lblAlgn val="ctr"/>
        <c:lblOffset val="100"/>
        <c:noMultiLvlLbl val="0"/>
      </c:catAx>
      <c:valAx>
        <c:axId val="51565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5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86017488"/>
        <c:axId val="786018664"/>
      </c:barChart>
      <c:valAx>
        <c:axId val="786018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7488"/>
        <c:crosses val="autoZero"/>
        <c:crossBetween val="between"/>
      </c:valAx>
      <c:catAx>
        <c:axId val="7860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8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786017880"/>
        <c:axId val="786023368"/>
      </c:barChart>
      <c:valAx>
        <c:axId val="786023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7880"/>
        <c:crosses val="autoZero"/>
        <c:crossBetween val="between"/>
      </c:valAx>
      <c:catAx>
        <c:axId val="78601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3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786024152"/>
        <c:axId val="786025328"/>
      </c:barChart>
      <c:valAx>
        <c:axId val="7860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4152"/>
        <c:crosses val="autoZero"/>
        <c:crossBetween val="between"/>
      </c:valAx>
      <c:catAx>
        <c:axId val="786024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5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786023760"/>
        <c:axId val="786026112"/>
      </c:barChart>
      <c:valAx>
        <c:axId val="78602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3760"/>
        <c:crosses val="autoZero"/>
        <c:crossBetween val="between"/>
      </c:valAx>
      <c:catAx>
        <c:axId val="78602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26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785966528"/>
        <c:axId val="785966136"/>
      </c:barChart>
      <c:valAx>
        <c:axId val="785966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5966528"/>
        <c:crosses val="autoZero"/>
        <c:crossBetween val="between"/>
      </c:valAx>
      <c:catAx>
        <c:axId val="78596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5966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62203135905058"/>
          <c:y val="3.400768448511126E-2"/>
          <c:w val="0.63837802744139815"/>
          <c:h val="0.91902238172904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June '16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4.4092323075212783E-3"/>
                  <c:y val="7.5763089415956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4E-164D-BE07-83C36C5E6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Blad1!$A$2:$A$14</c:f>
              <c:strCache>
                <c:ptCount val="13"/>
                <c:pt idx="0">
                  <c:v>500 - 999 employees</c:v>
                </c:pt>
                <c:pt idx="1">
                  <c:v>1,000 - 2,999 employees</c:v>
                </c:pt>
                <c:pt idx="2">
                  <c:v>3,000 - 4,999 employees</c:v>
                </c:pt>
                <c:pt idx="3">
                  <c:v>5,000 or more employees</c:v>
                </c:pt>
                <c:pt idx="4">
                  <c:v>Focus sectors*</c:v>
                </c:pt>
                <c:pt idx="5">
                  <c:v>Other sector</c:v>
                </c:pt>
                <c:pt idx="6">
                  <c:v>IT general</c:v>
                </c:pt>
                <c:pt idx="7">
                  <c:v>IT security</c:v>
                </c:pt>
                <c:pt idx="8">
                  <c:v>IT operations</c:v>
                </c:pt>
                <c:pt idx="9">
                  <c:v>Production - technical/operational</c:v>
                </c:pt>
                <c:pt idx="10">
                  <c:v>Production - management</c:v>
                </c:pt>
                <c:pt idx="11">
                  <c:v>Maintenance - management</c:v>
                </c:pt>
                <c:pt idx="12">
                  <c:v>Other (HR, sales, marketing, etc.)</c:v>
                </c:pt>
              </c:strCache>
            </c:strRef>
          </c:cat>
          <c:val>
            <c:numRef>
              <c:f>Blad1!$B$2:$B$14</c:f>
              <c:numCache>
                <c:formatCode>###0%</c:formatCode>
                <c:ptCount val="13"/>
                <c:pt idx="0">
                  <c:v>0.33700000000000002</c:v>
                </c:pt>
                <c:pt idx="1">
                  <c:v>0.14399999999999999</c:v>
                </c:pt>
                <c:pt idx="2">
                  <c:v>6.7000000000000004E-2</c:v>
                </c:pt>
                <c:pt idx="3">
                  <c:v>0.45200000000000001</c:v>
                </c:pt>
                <c:pt idx="4" formatCode="0%">
                  <c:v>0.56999999999999995</c:v>
                </c:pt>
                <c:pt idx="5" formatCode="0%">
                  <c:v>0.43</c:v>
                </c:pt>
                <c:pt idx="6">
                  <c:v>0.13500000000000001</c:v>
                </c:pt>
                <c:pt idx="7">
                  <c:v>4.8000000000000001E-2</c:v>
                </c:pt>
                <c:pt idx="8">
                  <c:v>0.125</c:v>
                </c:pt>
                <c:pt idx="9">
                  <c:v>0.23100000000000001</c:v>
                </c:pt>
                <c:pt idx="10">
                  <c:v>0.14399999999999999</c:v>
                </c:pt>
                <c:pt idx="11">
                  <c:v>6.7000000000000004E-2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E-164D-BE07-83C36C5E6B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0.70000000000000007"/>
        </c:scaling>
        <c:delete val="1"/>
        <c:axPos val="t"/>
        <c:numFmt formatCode="###0%" sourceLinked="1"/>
        <c:majorTickMark val="out"/>
        <c:minorTickMark val="none"/>
        <c:tickLblPos val="nextTo"/>
        <c:crossAx val="53726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62203135905058"/>
          <c:y val="3.400768448511126E-2"/>
          <c:w val="0.63837802744139815"/>
          <c:h val="0.919022381729044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June '16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4.4092323075212783E-3"/>
                  <c:y val="7.5763089415956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37-9C46-AAA2-66F91632B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b="0" i="0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Blad1!$A$2:$A$12</c:f>
              <c:strCache>
                <c:ptCount val="11"/>
                <c:pt idx="0">
                  <c:v>Owner; joint owner; partner; CEO; Managing Director; senior level in the organisation</c:v>
                </c:pt>
                <c:pt idx="1">
                  <c:v>Board member; CXO; Director/Senior VP; senior manager of a unit, service or division</c:v>
                </c:pt>
                <c:pt idx="2">
                  <c:v>Head of department or middle manager</c:v>
                </c:pt>
                <c:pt idx="3">
                  <c:v>Team (or group) leader</c:v>
                </c:pt>
                <c:pt idx="4">
                  <c:v>Other</c:v>
                </c:pt>
                <c:pt idx="5">
                  <c:v>Influence on decision-making in relation to industrial control systems (ICS) and networks.</c:v>
                </c:pt>
                <c:pt idx="6">
                  <c:v>Insight into decision-making in relation to industrial control systems (ICS) and networks.</c:v>
                </c:pt>
                <c:pt idx="7">
                  <c:v>No insight into decision-making in relation to industrial control systems (ICS) and networks.</c:v>
                </c:pt>
                <c:pt idx="8">
                  <c:v>Influence on decision-making concerning IT systems</c:v>
                </c:pt>
                <c:pt idx="9">
                  <c:v>Insight into IT systems</c:v>
                </c:pt>
                <c:pt idx="10">
                  <c:v>No insight into IT systems</c:v>
                </c:pt>
              </c:strCache>
            </c:strRef>
          </c:cat>
          <c:val>
            <c:numRef>
              <c:f>Blad1!$B$2:$B$12</c:f>
              <c:numCache>
                <c:formatCode>###0%</c:formatCode>
                <c:ptCount val="11"/>
                <c:pt idx="0">
                  <c:v>1.9E-2</c:v>
                </c:pt>
                <c:pt idx="1">
                  <c:v>0.192</c:v>
                </c:pt>
                <c:pt idx="2">
                  <c:v>0.28799999999999998</c:v>
                </c:pt>
                <c:pt idx="3">
                  <c:v>0.24</c:v>
                </c:pt>
                <c:pt idx="4">
                  <c:v>0.26</c:v>
                </c:pt>
                <c:pt idx="5">
                  <c:v>0.51900000000000002</c:v>
                </c:pt>
                <c:pt idx="6">
                  <c:v>0.308</c:v>
                </c:pt>
                <c:pt idx="7">
                  <c:v>0.17299999999999999</c:v>
                </c:pt>
                <c:pt idx="8">
                  <c:v>0.54799999999999993</c:v>
                </c:pt>
                <c:pt idx="9">
                  <c:v>0.41299999999999998</c:v>
                </c:pt>
                <c:pt idx="10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7-9C46-AAA2-66F91632B9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7268032"/>
        <c:axId val="537264112"/>
      </c:barChart>
      <c:catAx>
        <c:axId val="5372680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pPr>
            <a:endParaRPr lang="nl-BE"/>
          </a:p>
        </c:txPr>
        <c:crossAx val="537264112"/>
        <c:crosses val="autoZero"/>
        <c:auto val="1"/>
        <c:lblAlgn val="ctr"/>
        <c:lblOffset val="100"/>
        <c:noMultiLvlLbl val="0"/>
      </c:catAx>
      <c:valAx>
        <c:axId val="537264112"/>
        <c:scaling>
          <c:orientation val="minMax"/>
          <c:max val="0.70000000000000007"/>
        </c:scaling>
        <c:delete val="1"/>
        <c:axPos val="t"/>
        <c:numFmt formatCode="###0%" sourceLinked="1"/>
        <c:majorTickMark val="out"/>
        <c:minorTickMark val="none"/>
        <c:tickLblPos val="nextTo"/>
        <c:crossAx val="53726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Franklin Gothic Book" panose="020B0503020102020204" pitchFamily="34" charset="0"/>
        </a:defRPr>
      </a:pPr>
      <a:endParaRPr lang="nl-BE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IT security division</c:v>
                </c:pt>
                <c:pt idx="1">
                  <c:v>IT division</c:v>
                </c:pt>
                <c:pt idx="2">
                  <c:v>Risk management division</c:v>
                </c:pt>
                <c:pt idx="3">
                  <c:v>Industrial Control System management division</c:v>
                </c:pt>
                <c:pt idx="4">
                  <c:v>Product quality control division</c:v>
                </c:pt>
                <c:pt idx="5">
                  <c:v>Don’t know</c:v>
                </c:pt>
                <c:pt idx="6">
                  <c:v>Other division: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0.54799999999999993</c:v>
                </c:pt>
                <c:pt idx="1">
                  <c:v>0.51</c:v>
                </c:pt>
                <c:pt idx="2">
                  <c:v>0.25</c:v>
                </c:pt>
                <c:pt idx="3">
                  <c:v>0.21199999999999999</c:v>
                </c:pt>
                <c:pt idx="4">
                  <c:v>0.183</c:v>
                </c:pt>
                <c:pt idx="5">
                  <c:v>0.115</c:v>
                </c:pt>
                <c:pt idx="6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IT division</c:v>
                </c:pt>
                <c:pt idx="1">
                  <c:v>IT security division</c:v>
                </c:pt>
                <c:pt idx="2">
                  <c:v>Industrial Control System management division</c:v>
                </c:pt>
                <c:pt idx="3">
                  <c:v>Product quality control division</c:v>
                </c:pt>
                <c:pt idx="4">
                  <c:v>Risk management division</c:v>
                </c:pt>
                <c:pt idx="5">
                  <c:v>Other division:</c:v>
                </c:pt>
                <c:pt idx="6">
                  <c:v>Don’t know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0.48799999999999999</c:v>
                </c:pt>
                <c:pt idx="1">
                  <c:v>0.42499999999999999</c:v>
                </c:pt>
                <c:pt idx="2">
                  <c:v>0.375</c:v>
                </c:pt>
                <c:pt idx="3">
                  <c:v>0.32500000000000001</c:v>
                </c:pt>
                <c:pt idx="4">
                  <c:v>0.28699999999999998</c:v>
                </c:pt>
                <c:pt idx="5">
                  <c:v>0.05</c:v>
                </c:pt>
                <c:pt idx="6">
                  <c:v>8.8000000000000009E-2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5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66319002720537"/>
          <c:y val="4.3164311734698604E-2"/>
          <c:w val="0.48105299396714774"/>
          <c:h val="0.5837143554551718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C1-4F84-8A26-BF3D3DEEFD26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F84-8A26-BF3D3DEEFD26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E2-4184-ADED-7671F2C6967E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C1-4F84-8A26-BF3D3DEEFD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Yes, and it is known throughout the organisation</c:v>
                </c:pt>
                <c:pt idx="1">
                  <c:v>Yes, but most employees do not know the content of the process well</c:v>
                </c:pt>
                <c:pt idx="2">
                  <c:v>No</c:v>
                </c:pt>
                <c:pt idx="3">
                  <c:v>Don’t know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>
                  <c:v>0.26900000000000002</c:v>
                </c:pt>
                <c:pt idx="1">
                  <c:v>0.5</c:v>
                </c:pt>
                <c:pt idx="2">
                  <c:v>5.8000000000000003E-2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1-4F84-8A26-BF3D3DEEF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39202946451954E-2"/>
          <c:y val="0.68181506394312319"/>
          <c:w val="0.86539574104875683"/>
          <c:h val="0.27894465266169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49264"/>
        <c:axId val="515653184"/>
      </c:barChart>
      <c:catAx>
        <c:axId val="5156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53184"/>
        <c:crosses val="autoZero"/>
        <c:auto val="1"/>
        <c:lblAlgn val="ctr"/>
        <c:lblOffset val="100"/>
        <c:noMultiLvlLbl val="0"/>
      </c:catAx>
      <c:valAx>
        <c:axId val="5156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IT security division</c:v>
                </c:pt>
                <c:pt idx="1">
                  <c:v>IT division</c:v>
                </c:pt>
                <c:pt idx="2">
                  <c:v>Industrial Control System management division</c:v>
                </c:pt>
                <c:pt idx="3">
                  <c:v>Risk management division</c:v>
                </c:pt>
                <c:pt idx="4">
                  <c:v>Product quality control division</c:v>
                </c:pt>
                <c:pt idx="5">
                  <c:v>Other division:</c:v>
                </c:pt>
                <c:pt idx="6">
                  <c:v>Don’t know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0.6</c:v>
                </c:pt>
                <c:pt idx="1">
                  <c:v>0.44600000000000001</c:v>
                </c:pt>
                <c:pt idx="2">
                  <c:v>0.246</c:v>
                </c:pt>
                <c:pt idx="3">
                  <c:v>0.23100000000000001</c:v>
                </c:pt>
                <c:pt idx="4">
                  <c:v>0.2</c:v>
                </c:pt>
                <c:pt idx="5">
                  <c:v>4.5999999999999999E-2</c:v>
                </c:pt>
                <c:pt idx="6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66319002720537"/>
          <c:y val="4.3164311734698604E-2"/>
          <c:w val="0.48105299396714774"/>
          <c:h val="0.5837143554551718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C1-4F84-8A26-BF3D3DEEFD26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F84-8A26-BF3D3DEEFD26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EE-4DD6-9FB8-7CA91527D079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9C1-4F84-8A26-BF3D3DEEFD26}"/>
              </c:ext>
            </c:extLst>
          </c:dPt>
          <c:dLbls>
            <c:dLbl>
              <c:idx val="0"/>
              <c:layout>
                <c:manualLayout>
                  <c:x val="-7.2030096018399034E-2"/>
                  <c:y val="9.40774980148124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1-4F84-8A26-BF3D3DEEF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Yes, and it is known throughout the organisation</c:v>
                </c:pt>
                <c:pt idx="1">
                  <c:v>Yes, but most employees do not know the content of the process well</c:v>
                </c:pt>
                <c:pt idx="2">
                  <c:v>No</c:v>
                </c:pt>
                <c:pt idx="3">
                  <c:v>Don’t know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>
                  <c:v>0.154</c:v>
                </c:pt>
                <c:pt idx="1">
                  <c:v>0.47099999999999997</c:v>
                </c:pt>
                <c:pt idx="2">
                  <c:v>0.13500000000000001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1-4F84-8A26-BF3D3DEEF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ayout>
        <c:manualLayout>
          <c:xMode val="edge"/>
          <c:yMode val="edge"/>
          <c:x val="6.4068116330257663E-2"/>
          <c:y val="0.6464988088874607"/>
          <c:w val="0.9009684851460239"/>
          <c:h val="0.353501191112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26253373971297"/>
          <c:y val="0"/>
          <c:w val="0.3808956692913385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Insight into cybersecurity systems and technologies that are suitable for production systems in factories</c:v>
                </c:pt>
                <c:pt idx="1">
                  <c:v>Having a common vision of cybersecurity risks</c:v>
                </c:pt>
                <c:pt idx="2">
                  <c:v>Knowing who are the most important individuals involved</c:v>
                </c:pt>
                <c:pt idx="3">
                  <c:v>Insight into cybersecurity operations that are suitable for production systems in factories</c:v>
                </c:pt>
              </c:strCache>
            </c:strRef>
          </c:cat>
          <c:val>
            <c:numRef>
              <c:f>Blad1!$B$2:$B$5</c:f>
              <c:numCache>
                <c:formatCode>###0%</c:formatCode>
                <c:ptCount val="4"/>
                <c:pt idx="0">
                  <c:v>0.31900000000000001</c:v>
                </c:pt>
                <c:pt idx="1">
                  <c:v>0.29199999999999998</c:v>
                </c:pt>
                <c:pt idx="2">
                  <c:v>0.19400000000000001</c:v>
                </c:pt>
                <c:pt idx="3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ISO 27001</c:v>
                </c:pt>
                <c:pt idx="1">
                  <c:v>CIS controls</c:v>
                </c:pt>
                <c:pt idx="2">
                  <c:v>IEC62443</c:v>
                </c:pt>
                <c:pt idx="3">
                  <c:v>NIST CSF (Cyber Security Framework)</c:v>
                </c:pt>
                <c:pt idx="4">
                  <c:v>NIST SP800</c:v>
                </c:pt>
                <c:pt idx="5">
                  <c:v>Other:</c:v>
                </c:pt>
                <c:pt idx="6">
                  <c:v>Don’t know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0.20200000000000001</c:v>
                </c:pt>
                <c:pt idx="1">
                  <c:v>9.6000000000000002E-2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0.01</c:v>
                </c:pt>
                <c:pt idx="5">
                  <c:v>0.02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3101536985082"/>
          <c:y val="5.0531473658931035E-2"/>
          <c:w val="0.64895118762577675"/>
          <c:h val="0.7688208501026170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3-48A1-8E83-4F46F82DE7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3-48A1-8E83-4F46F82DE739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3-48A1-8E83-4F46F82DE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0.35599999999999998</c:v>
                </c:pt>
                <c:pt idx="1">
                  <c:v>0.28799999999999998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63-48A1-8E83-4F46F82D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68116330257663E-2"/>
          <c:y val="0.84540973126993335"/>
          <c:w val="0.9009684851460239"/>
          <c:h val="0.13104607845298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3101536985082"/>
          <c:y val="5.0531473658931035E-2"/>
          <c:w val="0.64895118762577675"/>
          <c:h val="0.7688208501026170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63-48A1-8E83-4F46F82DE7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63-48A1-8E83-4F46F82DE739}"/>
              </c:ext>
            </c:extLst>
          </c:dPt>
          <c:dPt>
            <c:idx val="2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63-48A1-8E83-4F46F82DE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0.36499999999999999</c:v>
                </c:pt>
                <c:pt idx="1">
                  <c:v>0.47099999999999997</c:v>
                </c:pt>
                <c:pt idx="2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63-48A1-8E83-4F46F82D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068116330257663E-2"/>
          <c:y val="0.84540973126993335"/>
          <c:w val="0.9009684851460239"/>
          <c:h val="0.13104607845298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None</c:v>
                </c:pt>
                <c:pt idx="1">
                  <c:v>1 to 5 incidents</c:v>
                </c:pt>
                <c:pt idx="2">
                  <c:v>6 to 10 incidents</c:v>
                </c:pt>
                <c:pt idx="3">
                  <c:v>11 to 15 incidents</c:v>
                </c:pt>
                <c:pt idx="4">
                  <c:v>16 to 20 incidents</c:v>
                </c:pt>
                <c:pt idx="5">
                  <c:v>More than 20 incidents</c:v>
                </c:pt>
                <c:pt idx="6">
                  <c:v>Don’t know</c:v>
                </c:pt>
              </c:strCache>
            </c:strRef>
          </c:cat>
          <c:val>
            <c:numRef>
              <c:f>Blad1!$B$2:$B$8</c:f>
              <c:numCache>
                <c:formatCode>###0%</c:formatCode>
                <c:ptCount val="7"/>
                <c:pt idx="0">
                  <c:v>0.105</c:v>
                </c:pt>
                <c:pt idx="1">
                  <c:v>0.47399999999999998</c:v>
                </c:pt>
                <c:pt idx="2">
                  <c:v>0.105</c:v>
                </c:pt>
                <c:pt idx="3">
                  <c:v>5.2999999999999999E-2</c:v>
                </c:pt>
                <c:pt idx="4">
                  <c:v>0</c:v>
                </c:pt>
                <c:pt idx="5">
                  <c:v>7.9000000000000001E-2</c:v>
                </c:pt>
                <c:pt idx="6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3755606221450601E-2"/>
          <c:w val="0.95416666666666672"/>
          <c:h val="0.9662443937785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Blad1!$B$2:$B$4</c:f>
              <c:numCache>
                <c:formatCode>###0%</c:formatCode>
                <c:ptCount val="3"/>
                <c:pt idx="0">
                  <c:v>7.9000000000000001E-2</c:v>
                </c:pt>
                <c:pt idx="1">
                  <c:v>0.78900000000000003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A-4138-B1D0-408512BB0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7283712"/>
        <c:axId val="537277048"/>
      </c:barChart>
      <c:catAx>
        <c:axId val="537283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77048"/>
        <c:crosses val="autoZero"/>
        <c:auto val="1"/>
        <c:lblAlgn val="ctr"/>
        <c:lblOffset val="100"/>
        <c:noMultiLvlLbl val="0"/>
      </c:catAx>
      <c:valAx>
        <c:axId val="53727704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53728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85889694444898"/>
          <c:y val="7.6257563035197068E-2"/>
          <c:w val="0.53147304639838011"/>
          <c:h val="0.719168635108261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am afraid that a cybersecurity incident could have a significant effect on our production.</c:v>
                </c:pt>
                <c:pt idx="1">
                  <c:v>I expect that my organisation will encounter cybersecurity problems in the next year.</c:v>
                </c:pt>
                <c:pt idx="2">
                  <c:v>There is a high risk that one of our smart factories will be the victim of a cybersecurity incident.</c:v>
                </c:pt>
                <c:pt idx="3">
                  <c:v>I am not worried about cybersecurity in my organisation at all.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5.8000000000000003E-2</c:v>
                </c:pt>
                <c:pt idx="1">
                  <c:v>8.6999999999999994E-2</c:v>
                </c:pt>
                <c:pt idx="2">
                  <c:v>5.8000000000000003E-2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C-4082-8A8A-BC833359C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am afraid that a cybersecurity incident could have a significant effect on our production.</c:v>
                </c:pt>
                <c:pt idx="1">
                  <c:v>I expect that my organisation will encounter cybersecurity problems in the next year.</c:v>
                </c:pt>
                <c:pt idx="2">
                  <c:v>There is a high risk that one of our smart factories will be the victim of a cybersecurity incident.</c:v>
                </c:pt>
                <c:pt idx="3">
                  <c:v>I am not worried about cybersecurity in my organisation at all.</c:v>
                </c:pt>
              </c:strCache>
            </c:strRef>
          </c:cat>
          <c:val>
            <c:numRef>
              <c:f>Sheet1!$C$2:$C$5</c:f>
              <c:numCache>
                <c:formatCode>###0%</c:formatCode>
                <c:ptCount val="4"/>
                <c:pt idx="0">
                  <c:v>0.16300000000000001</c:v>
                </c:pt>
                <c:pt idx="1">
                  <c:v>0.25</c:v>
                </c:pt>
                <c:pt idx="2">
                  <c:v>0.35599999999999998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C-4082-8A8A-BC833359C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am afraid that a cybersecurity incident could have a significant effect on our production.</c:v>
                </c:pt>
                <c:pt idx="1">
                  <c:v>I expect that my organisation will encounter cybersecurity problems in the next year.</c:v>
                </c:pt>
                <c:pt idx="2">
                  <c:v>There is a high risk that one of our smart factories will be the victim of a cybersecurity incident.</c:v>
                </c:pt>
                <c:pt idx="3">
                  <c:v>I am not worried about cybersecurity in my organisation at all.</c:v>
                </c:pt>
              </c:strCache>
            </c:strRef>
          </c:cat>
          <c:val>
            <c:numRef>
              <c:f>Sheet1!$D$2:$D$5</c:f>
              <c:numCache>
                <c:formatCode>###0%</c:formatCode>
                <c:ptCount val="4"/>
                <c:pt idx="0">
                  <c:v>0.41299999999999998</c:v>
                </c:pt>
                <c:pt idx="1">
                  <c:v>0.39400000000000002</c:v>
                </c:pt>
                <c:pt idx="2">
                  <c:v>0.32700000000000001</c:v>
                </c:pt>
                <c:pt idx="3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C-4082-8A8A-BC833359C2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afraid that a cybersecurity incident could have a significant effect on our production.</c:v>
                </c:pt>
                <c:pt idx="1">
                  <c:v>I expect that my organisation will encounter cybersecurity problems in the next year.</c:v>
                </c:pt>
                <c:pt idx="2">
                  <c:v>There is a high risk that one of our smart factories will be the victim of a cybersecurity incident.</c:v>
                </c:pt>
                <c:pt idx="3">
                  <c:v>I am not worried about cybersecurity in my organisation at all.</c:v>
                </c:pt>
              </c:strCache>
            </c:strRef>
          </c:cat>
          <c:val>
            <c:numRef>
              <c:f>Sheet1!$E$2:$E$5</c:f>
              <c:numCache>
                <c:formatCode>###0%</c:formatCode>
                <c:ptCount val="4"/>
                <c:pt idx="0">
                  <c:v>0.29799999999999999</c:v>
                </c:pt>
                <c:pt idx="1">
                  <c:v>0.16300000000000001</c:v>
                </c:pt>
                <c:pt idx="2">
                  <c:v>0.154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C-4082-8A8A-BC833359C2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am afraid that a cybersecurity incident could have a significant effect on our production.</c:v>
                </c:pt>
                <c:pt idx="1">
                  <c:v>I expect that my organisation will encounter cybersecurity problems in the next year.</c:v>
                </c:pt>
                <c:pt idx="2">
                  <c:v>There is a high risk that one of our smart factories will be the victim of a cybersecurity incident.</c:v>
                </c:pt>
                <c:pt idx="3">
                  <c:v>I am not worried about cybersecurity in my organisation at all.</c:v>
                </c:pt>
              </c:strCache>
            </c:strRef>
          </c:cat>
          <c:val>
            <c:numRef>
              <c:f>Sheet1!$F$2:$F$5</c:f>
              <c:numCache>
                <c:formatCode>###0%</c:formatCode>
                <c:ptCount val="4"/>
                <c:pt idx="0">
                  <c:v>6.7000000000000004E-2</c:v>
                </c:pt>
                <c:pt idx="1">
                  <c:v>0.106</c:v>
                </c:pt>
                <c:pt idx="2">
                  <c:v>0.106</c:v>
                </c:pt>
                <c:pt idx="3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C-4082-8A8A-BC833359C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37274696"/>
        <c:axId val="537281752"/>
      </c:barChart>
      <c:catAx>
        <c:axId val="5372746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  <c:crossAx val="537281752"/>
        <c:crosses val="autoZero"/>
        <c:auto val="1"/>
        <c:lblAlgn val="ctr"/>
        <c:lblOffset val="100"/>
        <c:noMultiLvlLbl val="0"/>
      </c:catAx>
      <c:valAx>
        <c:axId val="537281752"/>
        <c:scaling>
          <c:orientation val="minMax"/>
        </c:scaling>
        <c:delete val="1"/>
        <c:axPos val="t"/>
        <c:numFmt formatCode="0%" sourceLinked="0"/>
        <c:majorTickMark val="out"/>
        <c:minorTickMark val="none"/>
        <c:tickLblPos val="nextTo"/>
        <c:crossAx val="5372746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010001906372377"/>
          <c:w val="0.88138323742512903"/>
          <c:h val="9.0665469484217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Book" panose="020B0503020102020204" pitchFamily="34" charset="0"/>
        </a:defRPr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654752"/>
        <c:axId val="515648088"/>
      </c:lineChart>
      <c:catAx>
        <c:axId val="5156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8088"/>
        <c:crosses val="autoZero"/>
        <c:auto val="1"/>
        <c:lblAlgn val="ctr"/>
        <c:lblOffset val="100"/>
        <c:noMultiLvlLbl val="0"/>
      </c:catAx>
      <c:valAx>
        <c:axId val="515648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625352"/>
        <c:axId val="515634368"/>
      </c:lineChart>
      <c:catAx>
        <c:axId val="51562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4368"/>
        <c:crosses val="autoZero"/>
        <c:auto val="1"/>
        <c:lblAlgn val="ctr"/>
        <c:lblOffset val="100"/>
        <c:noMultiLvlLbl val="0"/>
      </c:catAx>
      <c:valAx>
        <c:axId val="5156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2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632800"/>
        <c:axId val="515635152"/>
      </c:lineChart>
      <c:catAx>
        <c:axId val="5156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5152"/>
        <c:crosses val="autoZero"/>
        <c:auto val="1"/>
        <c:lblAlgn val="ctr"/>
        <c:lblOffset val="100"/>
        <c:noMultiLvlLbl val="0"/>
      </c:catAx>
      <c:valAx>
        <c:axId val="51563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623000"/>
        <c:axId val="515623784"/>
      </c:lineChart>
      <c:catAx>
        <c:axId val="51562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23784"/>
        <c:crosses val="autoZero"/>
        <c:auto val="1"/>
        <c:lblAlgn val="ctr"/>
        <c:lblOffset val="100"/>
        <c:noMultiLvlLbl val="0"/>
      </c:catAx>
      <c:valAx>
        <c:axId val="51562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2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628880"/>
        <c:axId val="515631232"/>
      </c:lineChart>
      <c:catAx>
        <c:axId val="51562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1232"/>
        <c:crosses val="autoZero"/>
        <c:auto val="1"/>
        <c:lblAlgn val="ctr"/>
        <c:lblOffset val="100"/>
        <c:noMultiLvlLbl val="0"/>
      </c:catAx>
      <c:valAx>
        <c:axId val="5156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2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321368"/>
        <c:axId val="498322936"/>
      </c:lineChart>
      <c:catAx>
        <c:axId val="49832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22936"/>
        <c:crosses val="autoZero"/>
        <c:auto val="1"/>
        <c:lblAlgn val="ctr"/>
        <c:lblOffset val="100"/>
        <c:noMultiLvlLbl val="0"/>
      </c:catAx>
      <c:valAx>
        <c:axId val="49832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2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321760"/>
        <c:axId val="498319800"/>
      </c:lineChart>
      <c:catAx>
        <c:axId val="498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9800"/>
        <c:crosses val="autoZero"/>
        <c:auto val="1"/>
        <c:lblAlgn val="ctr"/>
        <c:lblOffset val="100"/>
        <c:noMultiLvlLbl val="0"/>
      </c:catAx>
      <c:valAx>
        <c:axId val="49831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2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95192"/>
        <c:axId val="795992840"/>
      </c:barChart>
      <c:catAx>
        <c:axId val="79599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95992840"/>
        <c:crosses val="autoZero"/>
        <c:auto val="1"/>
        <c:lblAlgn val="ctr"/>
        <c:lblOffset val="100"/>
        <c:noMultiLvlLbl val="0"/>
      </c:catAx>
      <c:valAx>
        <c:axId val="79599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9599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319016"/>
        <c:axId val="498301768"/>
      </c:lineChart>
      <c:catAx>
        <c:axId val="49831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1768"/>
        <c:crosses val="autoZero"/>
        <c:auto val="1"/>
        <c:lblAlgn val="ctr"/>
        <c:lblOffset val="100"/>
        <c:noMultiLvlLbl val="0"/>
      </c:catAx>
      <c:valAx>
        <c:axId val="49830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293144"/>
        <c:axId val="498293536"/>
      </c:lineChart>
      <c:catAx>
        <c:axId val="49829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293536"/>
        <c:crosses val="autoZero"/>
        <c:auto val="1"/>
        <c:lblAlgn val="ctr"/>
        <c:lblOffset val="100"/>
        <c:noMultiLvlLbl val="0"/>
      </c:catAx>
      <c:valAx>
        <c:axId val="4982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29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5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Cirkel-van-cirkel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10392"/>
        <c:axId val="498300200"/>
      </c:barChart>
      <c:valAx>
        <c:axId val="498300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0392"/>
        <c:crosses val="autoZero"/>
        <c:crossBetween val="between"/>
      </c:valAx>
      <c:catAx>
        <c:axId val="498310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0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10784"/>
        <c:axId val="498312744"/>
      </c:barChart>
      <c:valAx>
        <c:axId val="498312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0784"/>
        <c:crosses val="autoZero"/>
        <c:crossBetween val="between"/>
      </c:valAx>
      <c:catAx>
        <c:axId val="49831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2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11568"/>
        <c:axId val="498307256"/>
      </c:barChart>
      <c:valAx>
        <c:axId val="498307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1568"/>
        <c:crosses val="autoZero"/>
        <c:crossBetween val="between"/>
      </c:valAx>
      <c:catAx>
        <c:axId val="49831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7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643776"/>
        <c:axId val="515644168"/>
      </c:barChart>
      <c:catAx>
        <c:axId val="5156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4168"/>
        <c:crosses val="autoZero"/>
        <c:auto val="1"/>
        <c:lblAlgn val="ctr"/>
        <c:lblOffset val="100"/>
        <c:noMultiLvlLbl val="0"/>
      </c:catAx>
      <c:valAx>
        <c:axId val="51564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05296"/>
        <c:axId val="498311176"/>
      </c:barChart>
      <c:valAx>
        <c:axId val="49831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5296"/>
        <c:crosses val="autoZero"/>
        <c:crossBetween val="between"/>
      </c:valAx>
      <c:catAx>
        <c:axId val="49830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1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04512"/>
        <c:axId val="498309608"/>
      </c:barChart>
      <c:valAx>
        <c:axId val="49830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4512"/>
        <c:crosses val="autoZero"/>
        <c:crossBetween val="between"/>
      </c:valAx>
      <c:catAx>
        <c:axId val="49830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9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10000"/>
        <c:axId val="498309216"/>
      </c:barChart>
      <c:valAx>
        <c:axId val="49830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0000"/>
        <c:crosses val="autoZero"/>
        <c:crossBetween val="between"/>
      </c:valAx>
      <c:catAx>
        <c:axId val="49831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9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12352"/>
        <c:axId val="498303336"/>
      </c:barChart>
      <c:valAx>
        <c:axId val="498303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2352"/>
        <c:crosses val="autoZero"/>
        <c:crossBetween val="between"/>
      </c:valAx>
      <c:catAx>
        <c:axId val="49831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3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8305688"/>
        <c:axId val="498313920"/>
      </c:barChart>
      <c:valAx>
        <c:axId val="49831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05688"/>
        <c:crosses val="autoZero"/>
        <c:crossBetween val="between"/>
      </c:valAx>
      <c:catAx>
        <c:axId val="49830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8313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22398936"/>
        <c:axId val="522390704"/>
      </c:barChart>
      <c:valAx>
        <c:axId val="52239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8936"/>
        <c:crosses val="autoZero"/>
        <c:crossBetween val="between"/>
      </c:valAx>
      <c:catAx>
        <c:axId val="522398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0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22389136"/>
        <c:axId val="522397368"/>
      </c:barChart>
      <c:valAx>
        <c:axId val="522397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89136"/>
        <c:crosses val="autoZero"/>
        <c:crossBetween val="between"/>
      </c:valAx>
      <c:catAx>
        <c:axId val="52238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7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22396584"/>
        <c:axId val="522394232"/>
      </c:barChart>
      <c:valAx>
        <c:axId val="522394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6584"/>
        <c:crosses val="autoZero"/>
        <c:crossBetween val="between"/>
      </c:valAx>
      <c:catAx>
        <c:axId val="52239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4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522391880"/>
        <c:axId val="522395800"/>
      </c:barChart>
      <c:valAx>
        <c:axId val="522395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1880"/>
        <c:crosses val="autoZero"/>
        <c:crossBetween val="between"/>
      </c:valAx>
      <c:catAx>
        <c:axId val="522391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395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400896"/>
        <c:axId val="522404032"/>
      </c:barChart>
      <c:catAx>
        <c:axId val="5224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4032"/>
        <c:crosses val="autoZero"/>
        <c:auto val="1"/>
        <c:lblAlgn val="ctr"/>
        <c:lblOffset val="100"/>
        <c:noMultiLvlLbl val="0"/>
      </c:catAx>
      <c:valAx>
        <c:axId val="5224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638288"/>
        <c:axId val="515646912"/>
      </c:barChart>
      <c:catAx>
        <c:axId val="51563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6912"/>
        <c:crosses val="autoZero"/>
        <c:auto val="1"/>
        <c:lblAlgn val="ctr"/>
        <c:lblOffset val="100"/>
        <c:noMultiLvlLbl val="0"/>
      </c:catAx>
      <c:valAx>
        <c:axId val="51564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403248"/>
        <c:axId val="522404424"/>
      </c:barChart>
      <c:catAx>
        <c:axId val="5224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4424"/>
        <c:crosses val="autoZero"/>
        <c:auto val="1"/>
        <c:lblAlgn val="ctr"/>
        <c:lblOffset val="100"/>
        <c:noMultiLvlLbl val="0"/>
      </c:catAx>
      <c:valAx>
        <c:axId val="52240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408736"/>
        <c:axId val="522404816"/>
      </c:barChart>
      <c:catAx>
        <c:axId val="5224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4816"/>
        <c:crosses val="autoZero"/>
        <c:auto val="1"/>
        <c:lblAlgn val="ctr"/>
        <c:lblOffset val="100"/>
        <c:noMultiLvlLbl val="0"/>
      </c:catAx>
      <c:valAx>
        <c:axId val="52240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405208"/>
        <c:axId val="522407560"/>
      </c:barChart>
      <c:catAx>
        <c:axId val="52240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7560"/>
        <c:crosses val="autoZero"/>
        <c:auto val="1"/>
        <c:lblAlgn val="ctr"/>
        <c:lblOffset val="100"/>
        <c:noMultiLvlLbl val="0"/>
      </c:catAx>
      <c:valAx>
        <c:axId val="52240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0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2411088"/>
        <c:axId val="522415792"/>
      </c:barChart>
      <c:catAx>
        <c:axId val="5224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5792"/>
        <c:crosses val="autoZero"/>
        <c:auto val="1"/>
        <c:lblAlgn val="ctr"/>
        <c:lblOffset val="100"/>
        <c:noMultiLvlLbl val="0"/>
      </c:catAx>
      <c:valAx>
        <c:axId val="5224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2418536"/>
        <c:axId val="522418928"/>
      </c:barChart>
      <c:catAx>
        <c:axId val="52241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8928"/>
        <c:crosses val="autoZero"/>
        <c:auto val="1"/>
        <c:lblAlgn val="ctr"/>
        <c:lblOffset val="100"/>
        <c:noMultiLvlLbl val="0"/>
      </c:catAx>
      <c:valAx>
        <c:axId val="52241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2419712"/>
        <c:axId val="522413048"/>
      </c:barChart>
      <c:catAx>
        <c:axId val="5224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3048"/>
        <c:crosses val="autoZero"/>
        <c:auto val="1"/>
        <c:lblAlgn val="ctr"/>
        <c:lblOffset val="100"/>
        <c:noMultiLvlLbl val="0"/>
      </c:catAx>
      <c:valAx>
        <c:axId val="52241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241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979464"/>
        <c:axId val="523984952"/>
      </c:barChart>
      <c:catAx>
        <c:axId val="5239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84952"/>
        <c:crosses val="autoZero"/>
        <c:auto val="1"/>
        <c:lblAlgn val="ctr"/>
        <c:lblOffset val="100"/>
        <c:noMultiLvlLbl val="0"/>
      </c:catAx>
      <c:valAx>
        <c:axId val="52398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7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983384"/>
        <c:axId val="523983776"/>
      </c:barChart>
      <c:catAx>
        <c:axId val="52398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83776"/>
        <c:crosses val="autoZero"/>
        <c:auto val="1"/>
        <c:lblAlgn val="ctr"/>
        <c:lblOffset val="100"/>
        <c:noMultiLvlLbl val="0"/>
      </c:catAx>
      <c:valAx>
        <c:axId val="5239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8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987304"/>
        <c:axId val="523989656"/>
      </c:barChart>
      <c:catAx>
        <c:axId val="52398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89656"/>
        <c:crosses val="autoZero"/>
        <c:auto val="1"/>
        <c:lblAlgn val="ctr"/>
        <c:lblOffset val="100"/>
        <c:noMultiLvlLbl val="0"/>
      </c:catAx>
      <c:valAx>
        <c:axId val="52398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8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999848"/>
        <c:axId val="523993184"/>
      </c:barChart>
      <c:catAx>
        <c:axId val="52399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93184"/>
        <c:crosses val="autoZero"/>
        <c:auto val="1"/>
        <c:lblAlgn val="ctr"/>
        <c:lblOffset val="100"/>
        <c:noMultiLvlLbl val="0"/>
      </c:catAx>
      <c:valAx>
        <c:axId val="5239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9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47696"/>
        <c:axId val="515637112"/>
      </c:barChart>
      <c:catAx>
        <c:axId val="5156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7112"/>
        <c:crosses val="autoZero"/>
        <c:auto val="1"/>
        <c:lblAlgn val="ctr"/>
        <c:lblOffset val="100"/>
        <c:noMultiLvlLbl val="0"/>
      </c:catAx>
      <c:valAx>
        <c:axId val="51563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23941832"/>
        <c:axId val="523940264"/>
      </c:barChart>
      <c:catAx>
        <c:axId val="52394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40264"/>
        <c:crosses val="autoZero"/>
        <c:auto val="1"/>
        <c:lblAlgn val="ctr"/>
        <c:lblOffset val="100"/>
        <c:noMultiLvlLbl val="0"/>
      </c:catAx>
      <c:valAx>
        <c:axId val="52394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4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41440"/>
        <c:axId val="523954768"/>
      </c:lineChart>
      <c:catAx>
        <c:axId val="52394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54768"/>
        <c:crosses val="autoZero"/>
        <c:auto val="1"/>
        <c:lblAlgn val="ctr"/>
        <c:lblOffset val="100"/>
        <c:noMultiLvlLbl val="0"/>
      </c:catAx>
      <c:valAx>
        <c:axId val="52395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58688"/>
        <c:axId val="523957120"/>
      </c:lineChart>
      <c:catAx>
        <c:axId val="5239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57120"/>
        <c:crosses val="autoZero"/>
        <c:auto val="1"/>
        <c:lblAlgn val="ctr"/>
        <c:lblOffset val="100"/>
        <c:noMultiLvlLbl val="0"/>
      </c:catAx>
      <c:valAx>
        <c:axId val="5239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5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59864"/>
        <c:axId val="523963784"/>
      </c:lineChart>
      <c:catAx>
        <c:axId val="52395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63784"/>
        <c:crosses val="autoZero"/>
        <c:auto val="1"/>
        <c:lblAlgn val="ctr"/>
        <c:lblOffset val="100"/>
        <c:noMultiLvlLbl val="0"/>
      </c:catAx>
      <c:valAx>
        <c:axId val="52396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5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68096"/>
        <c:axId val="523968488"/>
      </c:lineChart>
      <c:catAx>
        <c:axId val="5239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68488"/>
        <c:crosses val="autoZero"/>
        <c:auto val="1"/>
        <c:lblAlgn val="ctr"/>
        <c:lblOffset val="100"/>
        <c:noMultiLvlLbl val="0"/>
      </c:catAx>
      <c:valAx>
        <c:axId val="52396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69272"/>
        <c:axId val="523969664"/>
      </c:lineChart>
      <c:catAx>
        <c:axId val="52396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69664"/>
        <c:crosses val="autoZero"/>
        <c:auto val="1"/>
        <c:lblAlgn val="ctr"/>
        <c:lblOffset val="100"/>
        <c:noMultiLvlLbl val="0"/>
      </c:catAx>
      <c:valAx>
        <c:axId val="52396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6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70840"/>
        <c:axId val="523973584"/>
      </c:lineChart>
      <c:catAx>
        <c:axId val="52397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73584"/>
        <c:crosses val="autoZero"/>
        <c:auto val="1"/>
        <c:lblAlgn val="ctr"/>
        <c:lblOffset val="100"/>
        <c:noMultiLvlLbl val="0"/>
      </c:catAx>
      <c:valAx>
        <c:axId val="5239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7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975936"/>
        <c:axId val="523976720"/>
      </c:lineChart>
      <c:catAx>
        <c:axId val="5239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76720"/>
        <c:crosses val="autoZero"/>
        <c:auto val="1"/>
        <c:lblAlgn val="ctr"/>
        <c:lblOffset val="100"/>
        <c:noMultiLvlLbl val="0"/>
      </c:catAx>
      <c:valAx>
        <c:axId val="52397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239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600440"/>
        <c:axId val="496594952"/>
      </c:lineChart>
      <c:catAx>
        <c:axId val="49660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4952"/>
        <c:crosses val="autoZero"/>
        <c:auto val="1"/>
        <c:lblAlgn val="ctr"/>
        <c:lblOffset val="100"/>
        <c:noMultiLvlLbl val="0"/>
      </c:catAx>
      <c:valAx>
        <c:axId val="49659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60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601224"/>
        <c:axId val="496592208"/>
      </c:lineChart>
      <c:catAx>
        <c:axId val="49660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2208"/>
        <c:crosses val="autoZero"/>
        <c:auto val="1"/>
        <c:lblAlgn val="ctr"/>
        <c:lblOffset val="100"/>
        <c:noMultiLvlLbl val="0"/>
      </c:catAx>
      <c:valAx>
        <c:axId val="4965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60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47304"/>
        <c:axId val="515635544"/>
      </c:barChart>
      <c:catAx>
        <c:axId val="51564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5544"/>
        <c:crosses val="autoZero"/>
        <c:auto val="1"/>
        <c:lblAlgn val="ctr"/>
        <c:lblOffset val="100"/>
        <c:noMultiLvlLbl val="0"/>
      </c:catAx>
      <c:valAx>
        <c:axId val="51563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AF7-43CB-AB93-7E441C25C2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AF7-43CB-AB93-7E441C25C2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AF7-43CB-AB93-7E441C25C2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AF7-43CB-AB93-7E441C25C2F0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5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59-42C6-8404-A8FDA3E73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59-42C6-8404-A8FDA3E73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59-42C6-8404-A8FDA3E73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59-42C6-8404-A8FDA3E73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59-42C6-8404-A8FDA3E7379C}"/>
              </c:ext>
            </c:extLst>
          </c:dPt>
          <c:cat>
            <c:strRef>
              <c:f>Blad1!$A$2:$A$6</c:f>
              <c:strCache>
                <c:ptCount val="5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  <c:pt idx="4">
                  <c:v>Categorie 5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Cirkel-van-cirkel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BE-4FE3-86D5-D494F1FE27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ABE-4FE3-86D5-D494F1FE27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ABE-4FE3-86D5-D494F1FE27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ABE-4FE3-86D5-D494F1FE27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ABE-4FE3-86D5-D494F1FE27A6}"/>
              </c:ext>
            </c:extLst>
          </c:dPt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21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6592992"/>
        <c:axId val="496591816"/>
      </c:barChart>
      <c:valAx>
        <c:axId val="49659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2992"/>
        <c:crosses val="autoZero"/>
        <c:crossBetween val="between"/>
      </c:valAx>
      <c:catAx>
        <c:axId val="49659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1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6598872"/>
        <c:axId val="496595736"/>
      </c:barChart>
      <c:valAx>
        <c:axId val="496595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8872"/>
        <c:crosses val="autoZero"/>
        <c:crossBetween val="between"/>
      </c:valAx>
      <c:catAx>
        <c:axId val="49659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5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6605928"/>
        <c:axId val="496599656"/>
      </c:barChart>
      <c:valAx>
        <c:axId val="49659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605928"/>
        <c:crosses val="autoZero"/>
        <c:crossBetween val="between"/>
      </c:valAx>
      <c:catAx>
        <c:axId val="496605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6599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297968"/>
        <c:axId val="493295616"/>
      </c:barChart>
      <c:valAx>
        <c:axId val="49329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7968"/>
        <c:crosses val="autoZero"/>
        <c:crossBetween val="between"/>
      </c:valAx>
      <c:catAx>
        <c:axId val="49329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5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301104"/>
        <c:axId val="493304240"/>
      </c:barChart>
      <c:valAx>
        <c:axId val="49330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1104"/>
        <c:crosses val="autoZero"/>
        <c:crossBetween val="between"/>
      </c:valAx>
      <c:catAx>
        <c:axId val="49330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4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42208"/>
        <c:axId val="515638680"/>
      </c:barChart>
      <c:catAx>
        <c:axId val="5156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8680"/>
        <c:crosses val="autoZero"/>
        <c:auto val="1"/>
        <c:lblAlgn val="ctr"/>
        <c:lblOffset val="100"/>
        <c:noMultiLvlLbl val="0"/>
      </c:catAx>
      <c:valAx>
        <c:axId val="51563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299144"/>
        <c:axId val="493294440"/>
      </c:barChart>
      <c:valAx>
        <c:axId val="493294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9144"/>
        <c:crosses val="autoZero"/>
        <c:crossBetween val="between"/>
      </c:valAx>
      <c:catAx>
        <c:axId val="49329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4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296008"/>
        <c:axId val="493303848"/>
      </c:barChart>
      <c:valAx>
        <c:axId val="49330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6008"/>
        <c:crosses val="autoZero"/>
        <c:crossBetween val="between"/>
      </c:valAx>
      <c:catAx>
        <c:axId val="49329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3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296400"/>
        <c:axId val="493299928"/>
      </c:barChart>
      <c:valAx>
        <c:axId val="493299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6400"/>
        <c:crosses val="autoZero"/>
        <c:crossBetween val="between"/>
      </c:valAx>
      <c:catAx>
        <c:axId val="49329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299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93306984"/>
        <c:axId val="493309336"/>
      </c:barChart>
      <c:valAx>
        <c:axId val="493309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6984"/>
        <c:crosses val="autoZero"/>
        <c:crossBetween val="between"/>
      </c:valAx>
      <c:catAx>
        <c:axId val="49330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9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93307768"/>
        <c:axId val="493306592"/>
      </c:barChart>
      <c:valAx>
        <c:axId val="49330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7768"/>
        <c:crosses val="autoZero"/>
        <c:crossBetween val="between"/>
      </c:valAx>
      <c:catAx>
        <c:axId val="493307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3306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91999952"/>
        <c:axId val="492006616"/>
      </c:barChart>
      <c:valAx>
        <c:axId val="492006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1999952"/>
        <c:crosses val="autoZero"/>
        <c:crossBetween val="between"/>
      </c:valAx>
      <c:catAx>
        <c:axId val="49199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6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staaf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91996816"/>
        <c:axId val="492002696"/>
      </c:barChart>
      <c:valAx>
        <c:axId val="49200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1996816"/>
        <c:crosses val="autoZero"/>
        <c:crossBetween val="between"/>
      </c:valAx>
      <c:catAx>
        <c:axId val="49199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2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05440"/>
        <c:axId val="492003872"/>
      </c:barChart>
      <c:catAx>
        <c:axId val="4920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3872"/>
        <c:crosses val="autoZero"/>
        <c:auto val="1"/>
        <c:lblAlgn val="ctr"/>
        <c:lblOffset val="100"/>
        <c:noMultiLvlLbl val="0"/>
      </c:catAx>
      <c:valAx>
        <c:axId val="4920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06224"/>
        <c:axId val="492007008"/>
      </c:barChart>
      <c:catAx>
        <c:axId val="49200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7008"/>
        <c:crosses val="autoZero"/>
        <c:auto val="1"/>
        <c:lblAlgn val="ctr"/>
        <c:lblOffset val="100"/>
        <c:noMultiLvlLbl val="0"/>
      </c:catAx>
      <c:valAx>
        <c:axId val="4920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07792"/>
        <c:axId val="492009752"/>
      </c:barChart>
      <c:catAx>
        <c:axId val="49200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9752"/>
        <c:crosses val="autoZero"/>
        <c:auto val="1"/>
        <c:lblAlgn val="ctr"/>
        <c:lblOffset val="100"/>
        <c:noMultiLvlLbl val="0"/>
      </c:catAx>
      <c:valAx>
        <c:axId val="49200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37896"/>
        <c:axId val="515645344"/>
      </c:barChart>
      <c:catAx>
        <c:axId val="51563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5344"/>
        <c:crosses val="autoZero"/>
        <c:auto val="1"/>
        <c:lblAlgn val="ctr"/>
        <c:lblOffset val="100"/>
        <c:noMultiLvlLbl val="0"/>
      </c:catAx>
      <c:valAx>
        <c:axId val="51564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Gegroepeerde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008968"/>
        <c:axId val="412304320"/>
      </c:barChart>
      <c:catAx>
        <c:axId val="49200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304320"/>
        <c:crosses val="autoZero"/>
        <c:auto val="1"/>
        <c:lblAlgn val="ctr"/>
        <c:lblOffset val="100"/>
        <c:noMultiLvlLbl val="0"/>
      </c:catAx>
      <c:valAx>
        <c:axId val="4123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200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2303144"/>
        <c:axId val="412305496"/>
      </c:barChart>
      <c:catAx>
        <c:axId val="41230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305496"/>
        <c:crosses val="autoZero"/>
        <c:auto val="1"/>
        <c:lblAlgn val="ctr"/>
        <c:lblOffset val="100"/>
        <c:noMultiLvlLbl val="0"/>
      </c:catAx>
      <c:valAx>
        <c:axId val="41230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30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2300792"/>
        <c:axId val="412297656"/>
      </c:barChart>
      <c:catAx>
        <c:axId val="41230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7656"/>
        <c:crosses val="autoZero"/>
        <c:auto val="1"/>
        <c:lblAlgn val="ctr"/>
        <c:lblOffset val="100"/>
        <c:noMultiLvlLbl val="0"/>
      </c:catAx>
      <c:valAx>
        <c:axId val="41229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30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2290992"/>
        <c:axId val="412298048"/>
      </c:barChart>
      <c:catAx>
        <c:axId val="4122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8048"/>
        <c:crosses val="autoZero"/>
        <c:auto val="1"/>
        <c:lblAlgn val="ctr"/>
        <c:lblOffset val="100"/>
        <c:noMultiLvlLbl val="0"/>
      </c:catAx>
      <c:valAx>
        <c:axId val="41229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</a:t>
            </a:r>
            <a:r>
              <a:rPr lang="en-GB" baseline="0"/>
              <a:t>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2301184"/>
        <c:axId val="412298440"/>
      </c:barChart>
      <c:catAx>
        <c:axId val="4123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8440"/>
        <c:crosses val="autoZero"/>
        <c:auto val="1"/>
        <c:lblAlgn val="ctr"/>
        <c:lblOffset val="100"/>
        <c:noMultiLvlLbl val="0"/>
      </c:catAx>
      <c:valAx>
        <c:axId val="41229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30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2293344"/>
        <c:axId val="412294520"/>
      </c:barChart>
      <c:catAx>
        <c:axId val="41229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4520"/>
        <c:crosses val="autoZero"/>
        <c:auto val="1"/>
        <c:lblAlgn val="ctr"/>
        <c:lblOffset val="100"/>
        <c:noMultiLvlLbl val="0"/>
      </c:catAx>
      <c:valAx>
        <c:axId val="41229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22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5086408"/>
        <c:axId val="495083272"/>
      </c:barChart>
      <c:catAx>
        <c:axId val="49508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83272"/>
        <c:crosses val="autoZero"/>
        <c:auto val="1"/>
        <c:lblAlgn val="ctr"/>
        <c:lblOffset val="100"/>
        <c:noMultiLvlLbl val="0"/>
      </c:catAx>
      <c:valAx>
        <c:axId val="49508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86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5077784"/>
        <c:axId val="495078960"/>
      </c:barChart>
      <c:catAx>
        <c:axId val="49507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8960"/>
        <c:crosses val="autoZero"/>
        <c:auto val="1"/>
        <c:lblAlgn val="ctr"/>
        <c:lblOffset val="100"/>
        <c:noMultiLvlLbl val="0"/>
      </c:catAx>
      <c:valAx>
        <c:axId val="4950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5073472"/>
        <c:axId val="495074256"/>
      </c:barChart>
      <c:catAx>
        <c:axId val="49507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4256"/>
        <c:crosses val="autoZero"/>
        <c:auto val="1"/>
        <c:lblAlgn val="ctr"/>
        <c:lblOffset val="100"/>
        <c:noMultiLvlLbl val="0"/>
      </c:catAx>
      <c:valAx>
        <c:axId val="4950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075824"/>
        <c:axId val="495074648"/>
      </c:lineChart>
      <c:catAx>
        <c:axId val="49507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4648"/>
        <c:crosses val="autoZero"/>
        <c:auto val="1"/>
        <c:lblAlgn val="ctr"/>
        <c:lblOffset val="100"/>
        <c:noMultiLvlLbl val="0"/>
      </c:catAx>
      <c:valAx>
        <c:axId val="49507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kolom 1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15639072"/>
        <c:axId val="515642992"/>
      </c:barChart>
      <c:catAx>
        <c:axId val="5156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42992"/>
        <c:crosses val="autoZero"/>
        <c:auto val="1"/>
        <c:lblAlgn val="ctr"/>
        <c:lblOffset val="100"/>
        <c:noMultiLvlLbl val="0"/>
      </c:catAx>
      <c:valAx>
        <c:axId val="51564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1563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076216"/>
        <c:axId val="495077392"/>
      </c:lineChart>
      <c:catAx>
        <c:axId val="49507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7392"/>
        <c:crosses val="autoZero"/>
        <c:auto val="1"/>
        <c:lblAlgn val="ctr"/>
        <c:lblOffset val="100"/>
        <c:noMultiLvlLbl val="0"/>
      </c:catAx>
      <c:valAx>
        <c:axId val="49507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9507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42928"/>
        <c:axId val="414243320"/>
      </c:lineChart>
      <c:catAx>
        <c:axId val="41424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4243320"/>
        <c:crosses val="autoZero"/>
        <c:auto val="1"/>
        <c:lblAlgn val="ctr"/>
        <c:lblOffset val="100"/>
        <c:noMultiLvlLbl val="0"/>
      </c:catAx>
      <c:valAx>
        <c:axId val="41424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42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41752"/>
        <c:axId val="414231952"/>
      </c:lineChart>
      <c:catAx>
        <c:axId val="41424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4231952"/>
        <c:crosses val="autoZero"/>
        <c:auto val="1"/>
        <c:lblAlgn val="ctr"/>
        <c:lblOffset val="100"/>
        <c:noMultiLvlLbl val="0"/>
      </c:catAx>
      <c:valAx>
        <c:axId val="41423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424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443112"/>
        <c:axId val="786005336"/>
      </c:lineChart>
      <c:catAx>
        <c:axId val="27744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5336"/>
        <c:crosses val="autoZero"/>
        <c:auto val="1"/>
        <c:lblAlgn val="ctr"/>
        <c:lblOffset val="100"/>
        <c:noMultiLvlLbl val="0"/>
      </c:catAx>
      <c:valAx>
        <c:axId val="78600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7744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010432"/>
        <c:axId val="786002984"/>
      </c:lineChart>
      <c:catAx>
        <c:axId val="7860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2984"/>
        <c:crosses val="autoZero"/>
        <c:auto val="1"/>
        <c:lblAlgn val="ctr"/>
        <c:lblOffset val="100"/>
        <c:noMultiLvlLbl val="0"/>
      </c:catAx>
      <c:valAx>
        <c:axId val="78600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1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004552"/>
        <c:axId val="785999064"/>
      </c:lineChart>
      <c:catAx>
        <c:axId val="78600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5999064"/>
        <c:crosses val="autoZero"/>
        <c:auto val="1"/>
        <c:lblAlgn val="ctr"/>
        <c:lblOffset val="100"/>
        <c:noMultiLvlLbl val="0"/>
      </c:catAx>
      <c:valAx>
        <c:axId val="78599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003768"/>
        <c:axId val="785999848"/>
      </c:lineChart>
      <c:catAx>
        <c:axId val="7860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5999848"/>
        <c:crosses val="autoZero"/>
        <c:auto val="1"/>
        <c:lblAlgn val="ctr"/>
        <c:lblOffset val="100"/>
        <c:noMultiLvlLbl val="0"/>
      </c:catAx>
      <c:valAx>
        <c:axId val="78599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100% gestapelde lijn 4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004160"/>
        <c:axId val="786006512"/>
      </c:lineChart>
      <c:catAx>
        <c:axId val="7860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6512"/>
        <c:crosses val="autoZero"/>
        <c:auto val="1"/>
        <c:lblAlgn val="ctr"/>
        <c:lblOffset val="100"/>
        <c:noMultiLvlLbl val="0"/>
      </c:catAx>
      <c:valAx>
        <c:axId val="7860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860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2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17-4BCA-AFB8-26953CAEF5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7-4BCA-AFB8-26953CAEF5AD}"/>
              </c:ext>
            </c:extLst>
          </c:dPt>
          <c:cat>
            <c:strRef>
              <c:f>Blad1!$A$2:$A$3</c:f>
              <c:strCache>
                <c:ptCount val="2"/>
                <c:pt idx="0">
                  <c:v>Categorie 1</c:v>
                </c:pt>
                <c:pt idx="1">
                  <c:v>Categorie 2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Cirkel 3 cat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3-4952-8680-60B3CE823C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3-4952-8680-60B3CE823C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F6-49AD-AEB1-A877E9BD0F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F6-49AD-AEB1-A877E9BD0F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F6-49AD-AEB1-A877E9BD0F4C}"/>
              </c:ext>
            </c:extLst>
          </c:dPt>
          <c:cat>
            <c:strRef>
              <c:f>Blad1!$A$2:$A$4</c:f>
              <c:strCache>
                <c:ptCount val="3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3-4952-8680-60B3CE823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Blad1!$A$2:$A$3</cx:f>
        <cx:lvl ptCount="2">
          <cx:pt idx="0">Categorie 1</cx:pt>
          <cx:pt idx="1">Categorie 2</cx:pt>
        </cx:lvl>
      </cx:strDim>
      <cx:numDim type="size">
        <cx:f>Blad1!$B$2:$B$3</cx:f>
        <cx:lvl ptCount="2" formatCode="Standaard">
          <cx:pt idx="0">4.2999999999999998</cx:pt>
          <cx:pt idx="1">2.5</cx:pt>
        </cx:lvl>
      </cx:numDim>
    </cx:data>
    <cx:data id="1">
      <cx:strDim type="cat">
        <cx:f>Blad1!$A$2:$A$3</cx:f>
        <cx:lvl ptCount="2">
          <cx:pt idx="0">Categorie 1</cx:pt>
          <cx:pt idx="1">Categorie 2</cx:pt>
        </cx:lvl>
      </cx:strDim>
      <cx:numDim type="size">
        <cx:f>Blad1!$C$2:$C$3</cx:f>
        <cx:lvl ptCount="2" formatCode="Standaard">
          <cx:pt idx="0">2.3999999999999999</cx:pt>
          <cx:pt idx="1">4.4000000000000004</cx:pt>
        </cx:lvl>
      </cx:numDim>
    </cx:data>
    <cx:data id="2">
      <cx:strDim type="cat">
        <cx:f>Blad1!$A$2:$A$3</cx:f>
        <cx:lvl ptCount="2">
          <cx:pt idx="0">Categorie 1</cx:pt>
          <cx:pt idx="1">Categorie 2</cx:pt>
        </cx:lvl>
      </cx:strDim>
      <cx:numDim type="size">
        <cx:f>Blad1!$D$2:$D$3</cx:f>
        <cx:lvl ptCount="2" formatCode="Standaard">
          <cx:pt idx="0">2</cx:pt>
          <cx:pt idx="1">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2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Blad1!$B$2:$B$4</cx:f>
        <cx:lvl ptCount="3" formatCode="Standaard">
          <cx:pt idx="0">4.2999999999999998</cx:pt>
          <cx:pt idx="1">2.5</cx:pt>
          <cx:pt idx="2">3.5</cx:pt>
        </cx:lvl>
      </cx:numDim>
    </cx:data>
    <cx:data id="1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Blad1!$C$2:$C$4</cx:f>
        <cx:lvl ptCount="3" formatCode="Standaard">
          <cx:pt idx="0">2.3999999999999999</cx:pt>
          <cx:pt idx="1">4.4000000000000004</cx:pt>
          <cx:pt idx="2">1.8</cx:pt>
        </cx:lvl>
      </cx:numDim>
    </cx:data>
    <cx:data id="2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Blad1!$D$2:$D$4</cx:f>
        <cx:lvl ptCount="3" formatCode="Standaard">
          <cx:pt idx="0">2</cx:pt>
          <cx:pt idx="1">2</cx:pt>
          <cx:pt idx="2">3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3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Blad1!$B$2:$B$5</cx:f>
        <cx:lvl ptCount="4" formatCode="Standaard">
          <cx:pt idx="0">4.2999999999999998</cx:pt>
          <cx:pt idx="1">2.5</cx:pt>
          <cx:pt idx="2">3.5</cx:pt>
          <cx:pt idx="3">4.5</cx:pt>
        </cx:lvl>
      </cx:numDim>
    </cx:data>
    <cx:data id="1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Blad1!$C$2:$C$5</cx:f>
        <cx:lvl ptCount="4" formatCode="Standaard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Blad1!$D$2:$D$5</cx:f>
        <cx:lvl ptCount="4" formatCode="Standaard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4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Blad1!$A$2:$A$3</cx:f>
        <cx:lvl ptCount="2">
          <cx:pt idx="0">Categorie 1</cx:pt>
          <cx:pt idx="1">Categorie 2</cx:pt>
        </cx:lvl>
      </cx:strDim>
      <cx:numDim type="size">
        <cx:f>Blad1!$B$2:$B$3</cx:f>
        <cx:lvl ptCount="2" formatCode="Standaard">
          <cx:pt idx="0">4.2999999999999998</cx:pt>
          <cx:pt idx="1">2.5</cx:pt>
        </cx:lvl>
      </cx:numDim>
    </cx:data>
    <cx:data id="1">
      <cx:strDim type="cat">
        <cx:f>Blad1!$A$2:$A$3</cx:f>
        <cx:lvl ptCount="2">
          <cx:pt idx="0">Categorie 1</cx:pt>
          <cx:pt idx="1">Categorie 2</cx:pt>
        </cx:lvl>
      </cx:strDim>
      <cx:numDim type="size">
        <cx:f>Blad1!$C$2:$C$3</cx:f>
        <cx:lvl ptCount="2" formatCode="Standaard">
          <cx:pt idx="0">2.3999999999999999</cx:pt>
          <cx:pt idx="1">4.4000000000000004</cx:pt>
        </cx:lvl>
      </cx:numDim>
    </cx:data>
    <cx:data id="2">
      <cx:strDim type="cat">
        <cx:f>Blad1!$A$2:$A$3</cx:f>
        <cx:lvl ptCount="2">
          <cx:pt idx="0">Categorie 1</cx:pt>
          <cx:pt idx="1">Categorie 2</cx:pt>
        </cx:lvl>
      </cx:strDim>
      <cx:numDim type="size">
        <cx:f>Blad1!$D$2:$D$3</cx:f>
        <cx:lvl ptCount="2" formatCode="Standaard">
          <cx:pt idx="0">2</cx:pt>
          <cx:pt idx="1">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2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Blad1!$B$2:$B$4</cx:f>
        <cx:lvl ptCount="3" formatCode="Standaard">
          <cx:pt idx="0">4.2999999999999998</cx:pt>
          <cx:pt idx="1">2.5</cx:pt>
          <cx:pt idx="2">3.5</cx:pt>
        </cx:lvl>
      </cx:numDim>
    </cx:data>
    <cx:data id="1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Blad1!$C$2:$C$4</cx:f>
        <cx:lvl ptCount="3" formatCode="Standaard">
          <cx:pt idx="0">2.3999999999999999</cx:pt>
          <cx:pt idx="1">4.4000000000000004</cx:pt>
          <cx:pt idx="2">1.8</cx:pt>
        </cx:lvl>
      </cx:numDim>
    </cx:data>
    <cx:data id="2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Blad1!$D$2:$D$4</cx:f>
        <cx:lvl ptCount="3" formatCode="Standaard">
          <cx:pt idx="0">2</cx:pt>
          <cx:pt idx="1">2</cx:pt>
          <cx:pt idx="2">3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3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Blad1!$B$2:$B$5</cx:f>
        <cx:lvl ptCount="4" formatCode="Standaard">
          <cx:pt idx="0">4.2999999999999998</cx:pt>
          <cx:pt idx="1">2.5</cx:pt>
          <cx:pt idx="2">3.5</cx:pt>
          <cx:pt idx="3">4.5</cx:pt>
        </cx:lvl>
      </cx:numDim>
    </cx:data>
    <cx:data id="1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Blad1!$C$2:$C$5</cx:f>
        <cx:lvl ptCount="4" formatCode="Standaard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Blad1!$D$2:$D$5</cx:f>
        <cx:lvl ptCount="4" formatCode="Standaard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4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Blad1!$A$2:$A$3</cx:f>
        <cx:lvl ptCount="2">
          <cx:pt idx="0">Categorie 1</cx:pt>
          <cx:pt idx="1">Categorie 2</cx:pt>
        </cx:lvl>
      </cx:strDim>
      <cx:numDim type="size">
        <cx:f>Blad1!$B$2:$B$3</cx:f>
        <cx:lvl ptCount="2" formatCode="Standaard">
          <cx:pt idx="0">4.2999999999999998</cx:pt>
          <cx:pt idx="1">2.5</cx:pt>
        </cx:lvl>
      </cx:numDim>
    </cx:data>
    <cx:data id="1">
      <cx:strDim type="cat">
        <cx:f>Blad1!$A$2:$A$3</cx:f>
        <cx:lvl ptCount="2">
          <cx:pt idx="0">Categorie 1</cx:pt>
          <cx:pt idx="1">Categorie 2</cx:pt>
        </cx:lvl>
      </cx:strDim>
      <cx:numDim type="size">
        <cx:f>Blad1!$C$2:$C$3</cx:f>
        <cx:lvl ptCount="2" formatCode="Standaard">
          <cx:pt idx="0">2.3999999999999999</cx:pt>
          <cx:pt idx="1">4.4000000000000004</cx:pt>
        </cx:lvl>
      </cx:numDim>
    </cx:data>
    <cx:data id="2">
      <cx:strDim type="cat">
        <cx:f>Blad1!$A$2:$A$3</cx:f>
        <cx:lvl ptCount="2">
          <cx:pt idx="0">Categorie 1</cx:pt>
          <cx:pt idx="1">Categorie 2</cx:pt>
        </cx:lvl>
      </cx:strDim>
      <cx:numDim type="size">
        <cx:f>Blad1!$D$2:$D$3</cx:f>
        <cx:lvl ptCount="2" formatCode="Standaard">
          <cx:pt idx="0">2</cx:pt>
          <cx:pt idx="1">2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2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Blad1!$B$2:$B$4</cx:f>
        <cx:lvl ptCount="3" formatCode="Standaard">
          <cx:pt idx="0">4.2999999999999998</cx:pt>
          <cx:pt idx="1">2.5</cx:pt>
          <cx:pt idx="2">3.5</cx:pt>
        </cx:lvl>
      </cx:numDim>
    </cx:data>
    <cx:data id="1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Blad1!$C$2:$C$4</cx:f>
        <cx:lvl ptCount="3" formatCode="Standaard">
          <cx:pt idx="0">2.3999999999999999</cx:pt>
          <cx:pt idx="1">4.4000000000000004</cx:pt>
          <cx:pt idx="2">1.8</cx:pt>
        </cx:lvl>
      </cx:numDim>
    </cx:data>
    <cx:data id="2">
      <cx:strDim type="cat">
        <cx:f>Blad1!$A$2:$A$4</cx:f>
        <cx:lvl ptCount="3">
          <cx:pt idx="0">Categorie 1</cx:pt>
          <cx:pt idx="1">Categorie 2</cx:pt>
          <cx:pt idx="2">Categorie 3</cx:pt>
        </cx:lvl>
      </cx:strDim>
      <cx:numDim type="size">
        <cx:f>Blad1!$D$2:$D$4</cx:f>
        <cx:lvl ptCount="3" formatCode="Standaard">
          <cx:pt idx="0">2</cx:pt>
          <cx:pt idx="1">2</cx:pt>
          <cx:pt idx="2">3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3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Blad1!$B$2:$B$5</cx:f>
        <cx:lvl ptCount="4" formatCode="Standaard">
          <cx:pt idx="0">4.2999999999999998</cx:pt>
          <cx:pt idx="1">2.5</cx:pt>
          <cx:pt idx="2">3.5</cx:pt>
          <cx:pt idx="3">4.5</cx:pt>
        </cx:lvl>
      </cx:numDim>
    </cx:data>
    <cx:data id="1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Blad1!$C$2:$C$5</cx:f>
        <cx:lvl ptCount="4" formatCode="Standaard">
          <cx:pt idx="0">2.3999999999999999</cx:pt>
          <cx:pt idx="1">4.4000000000000004</cx:pt>
          <cx:pt idx="2">1.8</cx:pt>
          <cx:pt idx="3">2.7999999999999998</cx:pt>
        </cx:lvl>
      </cx:numDim>
    </cx:data>
    <cx:data id="2">
      <cx:strDim type="cat">
        <cx:f>Blad1!$A$2:$A$5</cx:f>
        <cx:lvl ptCount="4">
          <cx:pt idx="0">Categorie 1</cx:pt>
          <cx:pt idx="1">Categorie 2</cx:pt>
          <cx:pt idx="2">Categorie 3</cx:pt>
          <cx:pt idx="3">Categorie 4</cx:pt>
        </cx:lvl>
      </cx:strDim>
      <cx:numDim type="size">
        <cx:f>Blad1!$D$2:$D$5</cx:f>
        <cx:lvl ptCount="4" formatCode="Standaard">
          <cx:pt idx="0">2</cx:pt>
          <cx:pt idx="1">2</cx:pt>
          <cx:pt idx="2">3</cx:pt>
          <cx:pt idx="3">5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nl-BE" sz="186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Zonnestraal 4 </a:t>
            </a:r>
            <a:r>
              <a:rPr kumimoji="0" lang="nl-BE" sz="1862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ranklin Gothic Book" panose="020B0503020102020204"/>
              </a:rPr>
              <a:t>cat</a:t>
            </a:r>
            <a:endParaRPr kumimoji="0" lang="nl-BE" sz="18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ranklin Gothic Book" panose="020B0503020102020204"/>
            </a:endParaRPr>
          </a:p>
        </cx:rich>
      </cx:tx>
    </cx:title>
    <cx:plotArea>
      <cx:plotAreaRegion>
        <cx:series layoutId="sunburst" uniqueId="{799E8459-357D-4CC8-8EB2-1F21F94C3BD4}" formatIdx="0">
          <cx:tx>
            <cx:txData>
              <cx:f>Blad1!$B$1</cx:f>
              <cx:v>Reeks 1</cx:v>
            </cx:txData>
          </cx:tx>
          <cx:dataId val="0"/>
        </cx:series>
        <cx:series layoutId="sunburst" hidden="1" uniqueId="{7EB5083B-7610-462D-9C32-6FB2EDDDBA28}" formatIdx="1">
          <cx:tx>
            <cx:txData>
              <cx:f>Blad1!$C$1</cx:f>
              <cx:v>Reeks 2</cx:v>
            </cx:txData>
          </cx:tx>
          <cx:dataId val="1"/>
        </cx:series>
        <cx:series layoutId="sunburst" hidden="1" uniqueId="{487C220B-3C25-4A18-93C3-CB6E04C74CA3}" formatIdx="2">
          <cx:tx>
            <cx:txData>
              <cx:f>Blad1!$D$1</cx:f>
              <cx:v>Reeks 3</cx:v>
            </cx:txData>
          </cx:tx>
          <cx:dataId val="2"/>
        </cx:series>
      </cx:plotAreaRegion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3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6231-41A5-4DF8-A107-593D09DBBD22}" type="datetimeFigureOut">
              <a:rPr lang="nl-NL" smtClean="0"/>
              <a:t>14-04-2021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0839-554B-43D5-8E1B-56B1F8F455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2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72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91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5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9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88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287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04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300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25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72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845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311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54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1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76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17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52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7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58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0839-554B-43D5-8E1B-56B1F8F455E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98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7.xml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8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9.xml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3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4.xml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5.xml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6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3968" y="4032697"/>
            <a:ext cx="3816350" cy="47642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err="1"/>
              <a:t>Titel</a:t>
            </a:r>
            <a:r>
              <a:rPr lang="en-GB"/>
              <a:t> project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 hasCustomPrompt="1"/>
          </p:nvPr>
        </p:nvSpPr>
        <p:spPr>
          <a:xfrm>
            <a:off x="4283970" y="2420888"/>
            <a:ext cx="3817045" cy="1368152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Logo klant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83968" y="4581128"/>
            <a:ext cx="3816350" cy="57606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err="1"/>
              <a:t>Projectleider</a:t>
            </a:r>
            <a:r>
              <a:rPr lang="en-GB"/>
              <a:t>/</a:t>
            </a:r>
            <a:r>
              <a:rPr lang="en-GB" err="1"/>
              <a:t>assistent</a:t>
            </a:r>
            <a:endParaRPr lang="en-GB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83968" y="5949280"/>
            <a:ext cx="3816350" cy="360040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err="1"/>
              <a:t>projectnummer</a:t>
            </a:r>
            <a:endParaRPr lang="en-GB"/>
          </a:p>
        </p:txBody>
      </p:sp>
      <p:sp>
        <p:nvSpPr>
          <p:cNvPr id="19" name="Tekstvak 18"/>
          <p:cNvSpPr txBox="1"/>
          <p:nvPr/>
        </p:nvSpPr>
        <p:spPr>
          <a:xfrm>
            <a:off x="4283968" y="5705624"/>
            <a:ext cx="1584176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60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iVOX</a:t>
            </a:r>
            <a:endParaRPr lang="en-GB" sz="16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139954" y="4032698"/>
            <a:ext cx="45719" cy="1124494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3512228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0034634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662617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Tabel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707361119"/>
      </p:ext>
    </p:extLst>
  </p:cSld>
  <p:clrMapOvr>
    <a:masterClrMapping/>
  </p:clrMapOvr>
  <p:hf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3" y="2420888"/>
            <a:ext cx="519491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68342" y="2444823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800438"/>
      </p:ext>
    </p:extLst>
  </p:cSld>
  <p:clrMapOvr>
    <a:masterClrMapping/>
  </p:clrMapOvr>
  <p:hf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6"/>
          </p:nvPr>
        </p:nvSpPr>
        <p:spPr>
          <a:xfrm>
            <a:off x="457200" y="2420942"/>
            <a:ext cx="5194300" cy="367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Klik op het pictogram als u een tabel wilt toevoegen</a:t>
            </a:r>
            <a:endParaRPr lang="nl-BE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413272"/>
            <a:ext cx="7974756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02029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0388" y="2420938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09564"/>
      </p:ext>
    </p:extLst>
  </p:cSld>
  <p:clrMapOvr>
    <a:masterClrMapping/>
  </p:clrMapOvr>
  <p:hf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3528" y="63384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lang="nl-BE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Conclusies</a:t>
            </a:r>
          </a:p>
        </p:txBody>
      </p:sp>
      <p:sp>
        <p:nvSpPr>
          <p:cNvPr id="5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94466" y="144366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4466" y="2929834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4466" y="442911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9071221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2626769" y="1502319"/>
            <a:ext cx="6480720" cy="4032448"/>
          </a:xfrm>
          <a:prstGeom prst="round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+mn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5800" y="3"/>
            <a:ext cx="360000" cy="6858001"/>
          </a:xfrm>
          <a:prstGeom prst="rect">
            <a:avLst/>
          </a:prstGeom>
          <a:solidFill>
            <a:srgbClr val="AAD9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  <a:p>
            <a:pPr algn="ctr"/>
            <a:endParaRPr lang="nl-NL" sz="1800"/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18127" y="1871398"/>
            <a:ext cx="3816350" cy="184563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Projectleider/assistent en contactgegevens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48" y="476672"/>
            <a:ext cx="2973700" cy="1008112"/>
          </a:xfrm>
          <a:prstGeom prst="rect">
            <a:avLst/>
          </a:prstGeom>
        </p:spPr>
      </p:pic>
      <p:pic>
        <p:nvPicPr>
          <p:cNvPr id="12" name="Afbeelding 20" descr="deloit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744" y="5944544"/>
            <a:ext cx="156759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Stagiair\Downloads\Febelm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644" y="5968051"/>
            <a:ext cx="595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conversition.com/wp-content/uploads/2011/02/esomar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698" y="5968051"/>
            <a:ext cx="1548000" cy="5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228184" y="429310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>
                <a:solidFill>
                  <a:schemeClr val="bg1"/>
                </a:solidFill>
                <a:latin typeface="+mj-lt"/>
              </a:rPr>
              <a:t>iVOX</a:t>
            </a:r>
          </a:p>
          <a:p>
            <a:pPr algn="r"/>
            <a:r>
              <a:rPr lang="en-GB" sz="1800">
                <a:solidFill>
                  <a:schemeClr val="bg1"/>
                </a:solidFill>
                <a:latin typeface="+mn-lt"/>
              </a:rPr>
              <a:t>Engels</a:t>
            </a:r>
            <a:r>
              <a:rPr lang="en-GB" sz="1800" baseline="0">
                <a:solidFill>
                  <a:schemeClr val="bg1"/>
                </a:solidFill>
                <a:latin typeface="+mn-lt"/>
              </a:rPr>
              <a:t> Plein 35/01.01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3000 Leuven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+32 16 22 62 14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323573"/>
      </p:ext>
    </p:extLst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83968" y="4032697"/>
            <a:ext cx="3816350" cy="47642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cap="all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/>
              <a:t>Titel project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 hasCustomPrompt="1"/>
          </p:nvPr>
        </p:nvSpPr>
        <p:spPr>
          <a:xfrm>
            <a:off x="4283970" y="2420888"/>
            <a:ext cx="3817045" cy="1368152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Logo klant</a:t>
            </a:r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83968" y="4581128"/>
            <a:ext cx="3816350" cy="57606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GB"/>
              <a:t>Projectleider/assistent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83968" y="5949280"/>
            <a:ext cx="3816350" cy="360040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GB"/>
              <a:t>projectnummer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283968" y="5705624"/>
            <a:ext cx="1584176" cy="243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600">
                <a:solidFill>
                  <a:schemeClr val="tx2"/>
                </a:solidFill>
                <a:latin typeface="Franklin Gothic Book" panose="020B0503020102020204" pitchFamily="34" charset="0"/>
              </a:rPr>
              <a:t>iVOX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48" y="476672"/>
            <a:ext cx="1969008" cy="66751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4139954" y="4032698"/>
            <a:ext cx="45719" cy="1124494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pSp>
        <p:nvGrpSpPr>
          <p:cNvPr id="21" name="Groep 20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4" name="Ovaal 23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5" name="Rechthoek 14"/>
          <p:cNvSpPr/>
          <p:nvPr/>
        </p:nvSpPr>
        <p:spPr>
          <a:xfrm>
            <a:off x="629413" y="-1827583"/>
            <a:ext cx="346710" cy="10735945"/>
          </a:xfrm>
          <a:prstGeom prst="rect">
            <a:avLst/>
          </a:prstGeom>
          <a:solidFill>
            <a:srgbClr val="00AE9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737731151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8229600" cy="489654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500"/>
            </a:lvl1pPr>
          </a:lstStyle>
          <a:p>
            <a:r>
              <a:rPr lang="en-GB"/>
              <a:t>Inhoudstafel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1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54314" y="635635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7" name="Groep 6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7178"/>
      </p:ext>
    </p:extLst>
  </p:cSld>
  <p:clrMapOvr>
    <a:masterClrMapping/>
  </p:clrMapOvr>
  <p:hf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080000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en-GB"/>
              <a:t>Sectietitel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3212975"/>
            <a:ext cx="7772400" cy="108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Boventitel</a:t>
            </a:r>
          </a:p>
        </p:txBody>
      </p:sp>
      <p:sp>
        <p:nvSpPr>
          <p:cNvPr id="10" name="Rechthoek 9"/>
          <p:cNvSpPr/>
          <p:nvPr/>
        </p:nvSpPr>
        <p:spPr>
          <a:xfrm>
            <a:off x="611562" y="4406900"/>
            <a:ext cx="45719" cy="1080000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4" name="Groep 13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086568"/>
      </p:ext>
    </p:extLst>
  </p:cSld>
  <p:clrMapOvr>
    <a:masterClrMapping/>
  </p:clrMapOvr>
  <p:hf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2492900"/>
            <a:ext cx="8229600" cy="36332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Ondertitel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281587"/>
      </p:ext>
    </p:extLst>
  </p:cSld>
  <p:clrMapOvr>
    <a:masterClrMapping/>
  </p:clrMapOvr>
  <p:hf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492900"/>
            <a:ext cx="8229600" cy="36332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7544" y="637622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25" name="Groep 24"/>
          <p:cNvGrpSpPr/>
          <p:nvPr/>
        </p:nvGrpSpPr>
        <p:grpSpPr>
          <a:xfrm>
            <a:off x="7314440" y="6525344"/>
            <a:ext cx="1296096" cy="216024"/>
            <a:chOff x="7668368" y="6453336"/>
            <a:chExt cx="1296096" cy="216024"/>
          </a:xfrm>
        </p:grpSpPr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532028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52730160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549925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60411957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421534"/>
      </p:ext>
    </p:extLst>
  </p:cSld>
  <p:clrMapOvr>
    <a:masterClrMapping/>
  </p:clrMapOvr>
  <p:hf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90640703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478674"/>
      </p:ext>
    </p:extLst>
  </p:cSld>
  <p:clrMapOvr>
    <a:masterClrMapping/>
  </p:clrMapOvr>
  <p:hf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40037620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473424"/>
      </p:ext>
    </p:extLst>
  </p:cSld>
  <p:clrMapOvr>
    <a:masterClrMapping/>
  </p:clrMapOvr>
  <p:hf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97407582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220614"/>
      </p:ext>
    </p:extLst>
  </p:cSld>
  <p:clrMapOvr>
    <a:masterClrMapping/>
  </p:clrMapOvr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74698612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631986"/>
      </p:ext>
    </p:extLst>
  </p:cSld>
  <p:clrMapOvr>
    <a:masterClrMapping/>
  </p:clrMapOvr>
  <p:hf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34276671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404811"/>
      </p:ext>
    </p:extLst>
  </p:cSld>
  <p:clrMapOvr>
    <a:masterClrMapping/>
  </p:clrMapOvr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97977448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36032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14273222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779021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1653351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724634"/>
      </p:ext>
    </p:extLst>
  </p:cSld>
  <p:clrMapOvr>
    <a:masterClrMapping/>
  </p:clrMapOvr>
  <p:hf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67478045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72543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93425952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8623"/>
      </p:ext>
    </p:extLst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7605911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726477"/>
      </p:ext>
    </p:extLst>
  </p:cSld>
  <p:clrMapOvr>
    <a:masterClrMapping/>
  </p:clrMapOvr>
  <p:hf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76278906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3017482"/>
      </p:ext>
    </p:extLst>
  </p:cSld>
  <p:clrMapOvr>
    <a:masterClrMapping/>
  </p:clrMapOvr>
  <p:hf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8921590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284360"/>
      </p:ext>
    </p:extLst>
  </p:cSld>
  <p:clrMapOvr>
    <a:masterClrMapping/>
  </p:clrMapOvr>
  <p:hf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98537122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02356"/>
      </p:ext>
    </p:extLst>
  </p:cSld>
  <p:clrMapOvr>
    <a:masterClrMapping/>
  </p:clrMapOvr>
  <p:hf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2580692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316852"/>
      </p:ext>
    </p:extLst>
  </p:cSld>
  <p:clrMapOvr>
    <a:masterClrMapping/>
  </p:clrMapOvr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09948277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309214"/>
      </p:ext>
    </p:extLst>
  </p:cSld>
  <p:clrMapOvr>
    <a:masterClrMapping/>
  </p:clrMapOvr>
  <p:hf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08456529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999835"/>
      </p:ext>
    </p:extLst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79658043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9987283"/>
      </p:ext>
    </p:extLst>
  </p:cSld>
  <p:clrMapOvr>
    <a:masterClrMapping/>
  </p:clrMapOvr>
  <p:hf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7633500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440113"/>
      </p:ext>
    </p:extLst>
  </p:cSld>
  <p:clrMapOvr>
    <a:masterClrMapping/>
  </p:clrMapOvr>
  <p:hf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04831576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333540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C00000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1100" baseline="0" err="1">
                <a:solidFill>
                  <a:srgbClr val="C00000"/>
                </a:solidFill>
                <a:latin typeface="+mn-lt"/>
              </a:rPr>
              <a:t>hoger</a:t>
            </a:r>
            <a:endParaRPr lang="en-GB" sz="1100" baseline="0">
              <a:solidFill>
                <a:srgbClr val="C00000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C00000"/>
                </a:solidFill>
                <a:latin typeface="+mn-lt"/>
              </a:rPr>
              <a:t>(</a:t>
            </a:r>
            <a:r>
              <a:rPr lang="en-GB" sz="1100" baseline="0" err="1">
                <a:solidFill>
                  <a:srgbClr val="C00000"/>
                </a:solidFill>
                <a:latin typeface="+mn-lt"/>
              </a:rPr>
              <a:t>betrouwbaarheid</a:t>
            </a:r>
            <a:r>
              <a:rPr lang="en-GB" sz="1100" baseline="0">
                <a:solidFill>
                  <a:srgbClr val="C00000"/>
                </a:solidFill>
                <a:latin typeface="+mn-lt"/>
              </a:rPr>
              <a:t>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13227995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99176"/>
      </p:ext>
    </p:extLst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17960714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424916"/>
      </p:ext>
    </p:extLst>
  </p:cSld>
  <p:clrMapOvr>
    <a:masterClrMapping/>
  </p:clrMapOvr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15069385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032202"/>
      </p:ext>
    </p:extLst>
  </p:cSld>
  <p:clrMapOvr>
    <a:masterClrMapping/>
  </p:clrMapOvr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86072254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648897"/>
      </p:ext>
    </p:extLst>
  </p:cSld>
  <p:clrMapOvr>
    <a:masterClrMapping/>
  </p:clrMapOvr>
  <p:hf hd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63297286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488046"/>
      </p:ext>
    </p:extLst>
  </p:cSld>
  <p:clrMapOvr>
    <a:masterClrMapping/>
  </p:clrMapOvr>
  <p:hf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159493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068782"/>
      </p:ext>
    </p:extLst>
  </p:cSld>
  <p:clrMapOvr>
    <a:masterClrMapping/>
  </p:clrMapOvr>
  <p:hf hd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99658196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761625"/>
      </p:ext>
    </p:extLst>
  </p:cSld>
  <p:clrMapOvr>
    <a:masterClrMapping/>
  </p:clrMapOvr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67759612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572849"/>
      </p:ext>
    </p:extLst>
  </p:cSld>
  <p:clrMapOvr>
    <a:masterClrMapping/>
  </p:clrMapOvr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92370109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350228"/>
      </p:ext>
    </p:extLst>
  </p:cSld>
  <p:clrMapOvr>
    <a:masterClrMapping/>
  </p:clrMapOvr>
  <p:hf hd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2074727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855793"/>
      </p:ext>
    </p:extLst>
  </p:cSld>
  <p:clrMapOvr>
    <a:masterClrMapping/>
  </p:clrMapOvr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46735642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63509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73359971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43723"/>
      </p:ext>
    </p:extLst>
  </p:cSld>
  <p:clrMapOvr>
    <a:masterClrMapping/>
  </p:clrMapOvr>
  <p:hf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26826011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705312"/>
      </p:ext>
    </p:extLst>
  </p:cSld>
  <p:clrMapOvr>
    <a:masterClrMapping/>
  </p:clrMapOvr>
  <p:hf hd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2341967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569553"/>
      </p:ext>
    </p:extLst>
  </p:cSld>
  <p:clrMapOvr>
    <a:masterClrMapping/>
  </p:clrMapOvr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81127360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135302"/>
      </p:ext>
    </p:extLst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54018418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965750"/>
      </p:ext>
    </p:extLst>
  </p:cSld>
  <p:clrMapOvr>
    <a:masterClrMapping/>
  </p:clrMapOvr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96969600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951139"/>
      </p:ext>
    </p:extLst>
  </p:cSld>
  <p:clrMapOvr>
    <a:masterClrMapping/>
  </p:clrMapOvr>
  <p:hf hd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84462139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750569"/>
      </p:ext>
    </p:extLst>
  </p:cSld>
  <p:clrMapOvr>
    <a:masterClrMapping/>
  </p:clrMapOvr>
  <p:hf hd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26148464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140162"/>
      </p:ext>
    </p:extLst>
  </p:cSld>
  <p:clrMapOvr>
    <a:masterClrMapping/>
  </p:clrMapOvr>
  <p:hf hd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03626447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7120"/>
      </p:ext>
    </p:extLst>
  </p:cSld>
  <p:clrMapOvr>
    <a:masterClrMapping/>
  </p:clrMapOvr>
  <p:hf hd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1908510879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2377867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3204794338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87722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80047604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876347"/>
      </p:ext>
    </p:extLst>
  </p:cSld>
  <p:clrMapOvr>
    <a:masterClrMapping/>
  </p:clrMapOvr>
  <p:hf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1899215739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825534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Tabel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116889247"/>
      </p:ext>
    </p:extLst>
  </p:cSld>
  <p:clrMapOvr>
    <a:masterClrMapping/>
  </p:clrMapOvr>
  <p:hf hdr="0" dt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3" y="2420888"/>
            <a:ext cx="519491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68342" y="2444823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690102"/>
      </p:ext>
    </p:extLst>
  </p:cSld>
  <p:clrMapOvr>
    <a:masterClrMapping/>
  </p:clrMapOvr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6"/>
          </p:nvPr>
        </p:nvSpPr>
        <p:spPr>
          <a:xfrm>
            <a:off x="457200" y="2420942"/>
            <a:ext cx="5194300" cy="367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Klik op het pictogram als u een tabel wilt toevoegen</a:t>
            </a:r>
            <a:endParaRPr lang="nl-BE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413272"/>
            <a:ext cx="7974756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02029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0388" y="2420938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4491866"/>
      </p:ext>
    </p:extLst>
  </p:cSld>
  <p:clrMapOvr>
    <a:masterClrMapping/>
  </p:clrMapOvr>
  <p:hf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3528" y="6338446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lang="nl-BE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Conclusies</a:t>
            </a:r>
          </a:p>
        </p:txBody>
      </p:sp>
      <p:sp>
        <p:nvSpPr>
          <p:cNvPr id="5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94466" y="144366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4466" y="2929834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4466" y="442911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0189971"/>
      </p:ext>
    </p:extLst>
  </p:cSld>
  <p:clrMapOvr>
    <a:masterClrMapping/>
  </p:clrMapOvr>
  <p:hf hdr="0" dt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2626769" y="1502319"/>
            <a:ext cx="6480720" cy="4032448"/>
          </a:xfrm>
          <a:prstGeom prst="round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+mn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5800" y="3"/>
            <a:ext cx="360000" cy="6858001"/>
          </a:xfrm>
          <a:prstGeom prst="rect">
            <a:avLst/>
          </a:prstGeom>
          <a:solidFill>
            <a:srgbClr val="AAD9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  <a:p>
            <a:pPr algn="ctr"/>
            <a:endParaRPr lang="nl-NL" sz="1800"/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18127" y="1871398"/>
            <a:ext cx="3816350" cy="184563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Project Leader/Assistant and contact details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48" y="476672"/>
            <a:ext cx="2973700" cy="10081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28184" y="429310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>
                <a:solidFill>
                  <a:schemeClr val="bg1"/>
                </a:solidFill>
                <a:latin typeface="+mj-lt"/>
              </a:rPr>
              <a:t>iVOX</a:t>
            </a:r>
          </a:p>
          <a:p>
            <a:pPr algn="r"/>
            <a:r>
              <a:rPr lang="en-GB" sz="1800">
                <a:solidFill>
                  <a:schemeClr val="bg1"/>
                </a:solidFill>
                <a:latin typeface="+mn-lt"/>
              </a:rPr>
              <a:t>Engels</a:t>
            </a:r>
            <a:r>
              <a:rPr lang="en-GB" sz="1800" baseline="0">
                <a:solidFill>
                  <a:schemeClr val="bg1"/>
                </a:solidFill>
                <a:latin typeface="+mn-lt"/>
              </a:rPr>
              <a:t> Plein 35/01.01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3000 Leuven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+32 16 22 62 14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20" name="Picture 4" descr="http://www.conversition.com/wp-content/uploads/2011/02/esomar-logo.png">
            <a:extLst>
              <a:ext uri="{FF2B5EF4-FFF2-40B4-BE49-F238E27FC236}">
                <a16:creationId xmlns:a16="http://schemas.microsoft.com/office/drawing/2014/main" id="{375B648F-3E96-411F-8248-4078AF0EA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6008" y="6059107"/>
            <a:ext cx="1548000" cy="5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2FD06AF-9885-4C5D-9E65-B286116DDF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96" y="6012077"/>
            <a:ext cx="1610839" cy="4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3736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1E59-BA22-4618-A34F-C6B5172722CB}" type="datetime1">
              <a:rPr lang="nl-BE" smtClean="0"/>
              <a:t>14/04/2021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/>
          <a:lstStyle/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779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54297990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68697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46065004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18222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7311775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35678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88672767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44906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taf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8229600" cy="489654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500"/>
            </a:lvl1pPr>
          </a:lstStyle>
          <a:p>
            <a:r>
              <a:rPr lang="en-GB"/>
              <a:t>Inhoudstafel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1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54314" y="635635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158147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40147189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44818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06476027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09602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0335760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00525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42214274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67347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22940864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30695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90050497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596536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44360753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84768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86599358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27671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96323001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846329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34451578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19900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080000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en-GB"/>
              <a:t>Sectietitel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3212975"/>
            <a:ext cx="7772400" cy="108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Boventitel</a:t>
            </a:r>
          </a:p>
        </p:txBody>
      </p:sp>
      <p:sp>
        <p:nvSpPr>
          <p:cNvPr id="10" name="Rechthoek 9"/>
          <p:cNvSpPr/>
          <p:nvPr/>
        </p:nvSpPr>
        <p:spPr>
          <a:xfrm>
            <a:off x="611562" y="4406900"/>
            <a:ext cx="45719" cy="1080000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</p:spTree>
    <p:extLst>
      <p:ext uri="{BB962C8B-B14F-4D97-AF65-F5344CB8AC3E}">
        <p14:creationId xmlns:p14="http://schemas.microsoft.com/office/powerpoint/2010/main" val="3079859871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542875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09946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9522218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971480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19536526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57811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98150719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259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79397317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46360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24243976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41729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74206265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713053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89741197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057432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59130982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5069219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36438598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22780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2492900"/>
            <a:ext cx="8229600" cy="36332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Ondertitel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6955588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94273602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844323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85899018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951562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2993428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366041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06065243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203483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316397362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172487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929446991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169219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2075685812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663567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Tabel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496757830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3" y="2420888"/>
            <a:ext cx="519491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68342" y="2444823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471252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ek - 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6"/>
          </p:nvPr>
        </p:nvSpPr>
        <p:spPr>
          <a:xfrm>
            <a:off x="457200" y="2420942"/>
            <a:ext cx="5194300" cy="367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Klik op het pictogram als u een tabel wilt toevoegen</a:t>
            </a:r>
            <a:endParaRPr lang="nl-BE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9" y="1413272"/>
            <a:ext cx="7974756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0" name="Rechthoek 9"/>
          <p:cNvSpPr/>
          <p:nvPr/>
        </p:nvSpPr>
        <p:spPr>
          <a:xfrm>
            <a:off x="490594" y="1402029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870388" y="2420938"/>
            <a:ext cx="2736106" cy="2520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Verduidelijken conclusies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09848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09848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09848"/>
                </a:solidFill>
                <a:latin typeface="+mn-lt"/>
              </a:rPr>
              <a:t>(betrouwbaarheid 95%)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rgbClr val="F09848"/>
              </a:solidFill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30293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492900"/>
            <a:ext cx="8229600" cy="36332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7544" y="637622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25" name="Groep 24"/>
          <p:cNvGrpSpPr/>
          <p:nvPr/>
        </p:nvGrpSpPr>
        <p:grpSpPr>
          <a:xfrm>
            <a:off x="7314440" y="6525344"/>
            <a:ext cx="1296096" cy="216024"/>
            <a:chOff x="7668368" y="6453336"/>
            <a:chExt cx="1296096" cy="216024"/>
          </a:xfrm>
        </p:grpSpPr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813614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23528" y="6338446"/>
            <a:ext cx="28956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lang="nl-BE" sz="20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Conclusies</a:t>
            </a:r>
          </a:p>
        </p:txBody>
      </p:sp>
      <p:sp>
        <p:nvSpPr>
          <p:cNvPr id="5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94466" y="144366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4466" y="2929834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4466" y="4429116"/>
            <a:ext cx="7920880" cy="863600"/>
          </a:xfrm>
          <a:solidFill>
            <a:schemeClr val="bg1"/>
          </a:solidFill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978183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2626769" y="1502319"/>
            <a:ext cx="6480720" cy="4032448"/>
          </a:xfrm>
          <a:prstGeom prst="round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+mn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5800" y="3"/>
            <a:ext cx="360000" cy="6858001"/>
          </a:xfrm>
          <a:prstGeom prst="rect">
            <a:avLst/>
          </a:prstGeom>
          <a:solidFill>
            <a:srgbClr val="AAD9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  <a:p>
            <a:pPr algn="ctr"/>
            <a:endParaRPr lang="nl-NL" sz="1800"/>
          </a:p>
        </p:txBody>
      </p:sp>
      <p:sp>
        <p:nvSpPr>
          <p:cNvPr id="17" name="Tijdelijke aanduiding voor tekst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18127" y="1871398"/>
            <a:ext cx="3816350" cy="1845634"/>
          </a:xfr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Projectleider/assistent en contactgegevens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48" y="476672"/>
            <a:ext cx="2973700" cy="1008112"/>
          </a:xfrm>
          <a:prstGeom prst="rect">
            <a:avLst/>
          </a:prstGeom>
        </p:spPr>
      </p:pic>
      <p:pic>
        <p:nvPicPr>
          <p:cNvPr id="12" name="Afbeelding 20" descr="deloit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744" y="5944544"/>
            <a:ext cx="156759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Stagiair\Downloads\Febelm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644" y="5968051"/>
            <a:ext cx="5953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conversition.com/wp-content/uploads/2011/02/esomar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698" y="5968051"/>
            <a:ext cx="1548000" cy="5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228184" y="429310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>
                <a:solidFill>
                  <a:schemeClr val="bg1"/>
                </a:solidFill>
                <a:latin typeface="+mj-lt"/>
              </a:rPr>
              <a:t>iVOX</a:t>
            </a:r>
          </a:p>
          <a:p>
            <a:pPr algn="r"/>
            <a:r>
              <a:rPr lang="en-GB" sz="1800">
                <a:solidFill>
                  <a:schemeClr val="bg1"/>
                </a:solidFill>
                <a:latin typeface="+mn-lt"/>
              </a:rPr>
              <a:t>Engels</a:t>
            </a:r>
            <a:r>
              <a:rPr lang="en-GB" sz="1800" baseline="0">
                <a:solidFill>
                  <a:schemeClr val="bg1"/>
                </a:solidFill>
                <a:latin typeface="+mn-lt"/>
              </a:rPr>
              <a:t> Plein 35/01.01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3000 Leuven</a:t>
            </a:r>
          </a:p>
          <a:p>
            <a:pPr algn="r"/>
            <a:r>
              <a:rPr lang="en-GB" sz="1800" baseline="0">
                <a:solidFill>
                  <a:schemeClr val="bg1"/>
                </a:solidFill>
                <a:latin typeface="+mn-lt"/>
              </a:rPr>
              <a:t>+32 16 22 62 14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084062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1E59-BA22-4618-A34F-C6B5172722CB}" type="datetime1">
              <a:rPr lang="nl-BE" smtClean="0"/>
              <a:t>14/04/2021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/>
          <a:lstStyle/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97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6FC-3F95-452B-A11E-5E5B90AFA962}" type="datetime1">
              <a:rPr lang="nl-NL" smtClean="0"/>
              <a:t>14-04-2021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/>
          <a:lstStyle/>
          <a:p>
            <a:fld id="{DAE2BAB3-C6A0-42E8-A714-188450EF6D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116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20947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8229600" cy="489654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500"/>
            </a:lvl1pPr>
          </a:lstStyle>
          <a:p>
            <a:r>
              <a:rPr lang="en-GB"/>
              <a:t>Inhoudstafel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1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54314" y="635635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7" name="Groep 6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186504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080000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en-GB"/>
              <a:t>Sectietitel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3212975"/>
            <a:ext cx="7772400" cy="1080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Boventitel</a:t>
            </a:r>
          </a:p>
        </p:txBody>
      </p:sp>
      <p:sp>
        <p:nvSpPr>
          <p:cNvPr id="10" name="Rechthoek 9"/>
          <p:cNvSpPr/>
          <p:nvPr/>
        </p:nvSpPr>
        <p:spPr>
          <a:xfrm>
            <a:off x="611562" y="4406900"/>
            <a:ext cx="45719" cy="1080000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4" name="Groep 13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148561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2492900"/>
            <a:ext cx="8229600" cy="36332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Ondertitel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10" name="Groep 9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685863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492900"/>
            <a:ext cx="8229600" cy="36332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Tekst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484784"/>
            <a:ext cx="8229600" cy="504056"/>
          </a:xfrm>
        </p:spPr>
        <p:txBody>
          <a:bodyPr>
            <a:normAutofit/>
          </a:bodyPr>
          <a:lstStyle>
            <a:lvl1pPr algn="l">
              <a:defRPr sz="2500"/>
            </a:lvl1pPr>
          </a:lstStyle>
          <a:p>
            <a:r>
              <a:rPr lang="en-GB"/>
              <a:t>Titel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grpSp>
        <p:nvGrpSpPr>
          <p:cNvPr id="9" name="Groep 8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4" name="Ovaal 13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7544" y="6376223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  <p:grpSp>
        <p:nvGrpSpPr>
          <p:cNvPr id="25" name="Groep 24"/>
          <p:cNvGrpSpPr/>
          <p:nvPr/>
        </p:nvGrpSpPr>
        <p:grpSpPr>
          <a:xfrm>
            <a:off x="7314440" y="6525344"/>
            <a:ext cx="1296096" cy="216024"/>
            <a:chOff x="7668368" y="6453336"/>
            <a:chExt cx="1296096" cy="216024"/>
          </a:xfrm>
        </p:grpSpPr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rgbClr val="FF3333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900553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5013858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54315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95213773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4067971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27249957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099828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18990950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893701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85724792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2467236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3596962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6159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69712293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097122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2387556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00661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1643466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973748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07532868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90552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12904665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836738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2692804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78528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4632595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559122"/>
      </p:ext>
    </p:extLst>
  </p:cSld>
  <p:clrMapOvr>
    <a:masterClrMapping/>
  </p:clrMapOvr>
  <p:hf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410168874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637176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80692323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836187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7421888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305302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05650555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707763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10135018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005555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63895345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2485816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61194441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481423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15790556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698692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52656462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102899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80581106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08838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33483171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6054481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85937522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645713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08814346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268480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64589841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352875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23691945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646021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1493839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162257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14807042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302311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411223793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063282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28918087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806514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574748609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81158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99181519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2228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085564025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135626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98083990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126585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213068601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886973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045600977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067977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108359016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7859930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251836690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884497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132914431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271333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2782733758"/>
              </p:ext>
            </p:extLst>
          </p:nvPr>
        </p:nvGraphicFramePr>
        <p:xfrm>
          <a:off x="1456266" y="2491805"/>
          <a:ext cx="6096000" cy="36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2951226"/>
      </p:ext>
    </p:extLst>
  </p:cSld>
  <p:clrMapOvr>
    <a:masterClrMapping/>
  </p:clrMapOvr>
  <p:hf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207319796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786847"/>
      </p:ext>
    </p:extLst>
  </p:cSld>
  <p:clrMapOvr>
    <a:masterClrMapping/>
  </p:clrMapOvr>
  <p:hf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4061475384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797536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Grafiek - S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grafiek 8"/>
          <p:cNvSpPr>
            <a:spLocks noGrp="1"/>
          </p:cNvSpPr>
          <p:nvPr>
            <p:ph type="chart" sz="quarter" idx="12" hasCustomPrompt="1"/>
          </p:nvPr>
        </p:nvSpPr>
        <p:spPr>
          <a:xfrm>
            <a:off x="457202" y="2420888"/>
            <a:ext cx="8229599" cy="36724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Grafiek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48236" y="6348193"/>
            <a:ext cx="1599456" cy="311220"/>
          </a:xfrm>
          <a:prstGeom prst="rect">
            <a:avLst/>
          </a:prstGeom>
          <a:noFill/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GB" sz="1100">
                <a:solidFill>
                  <a:srgbClr val="FF9933"/>
                </a:solidFill>
                <a:latin typeface="+mn-lt"/>
              </a:rPr>
              <a:t>Significant</a:t>
            </a:r>
            <a:r>
              <a:rPr lang="en-GB" sz="1100" baseline="0">
                <a:solidFill>
                  <a:srgbClr val="FF9933"/>
                </a:solidFill>
                <a:latin typeface="+mn-lt"/>
              </a:rPr>
              <a:t> hoger</a:t>
            </a:r>
          </a:p>
          <a:p>
            <a:pPr algn="l">
              <a:lnSpc>
                <a:spcPct val="100000"/>
              </a:lnSpc>
            </a:pPr>
            <a:r>
              <a:rPr lang="en-GB" sz="1100" baseline="0">
                <a:solidFill>
                  <a:srgbClr val="FF9933"/>
                </a:solidFill>
                <a:latin typeface="+mn-lt"/>
              </a:rPr>
              <a:t>(betrouwbaarheid 95%)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3067473" y="6400307"/>
            <a:ext cx="360040" cy="187098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308725"/>
            <a:ext cx="2409528" cy="412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latin typeface="+mn-lt"/>
              </a:defRPr>
            </a:lvl5pPr>
          </a:lstStyle>
          <a:p>
            <a:pPr lvl="0"/>
            <a:r>
              <a:rPr lang="en-GB"/>
              <a:t>Filter en 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555877" y="260350"/>
            <a:ext cx="6130925" cy="43234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TITEL SLIDE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08594" y="6453324"/>
            <a:ext cx="442392" cy="268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DAE2BAB3-C6A0-42E8-A714-188450EF6DD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6" name="Groep 15"/>
          <p:cNvGrpSpPr/>
          <p:nvPr/>
        </p:nvGrpSpPr>
        <p:grpSpPr>
          <a:xfrm>
            <a:off x="7308304" y="6505435"/>
            <a:ext cx="1296096" cy="216024"/>
            <a:chOff x="7668368" y="6453336"/>
            <a:chExt cx="1296096" cy="216024"/>
          </a:xfrm>
        </p:grpSpPr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8748464" y="6453336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7668368" y="6453360"/>
              <a:ext cx="216000" cy="216000"/>
            </a:xfrm>
            <a:prstGeom prst="ellipse">
              <a:avLst/>
            </a:prstGeom>
            <a:solidFill>
              <a:srgbClr val="3F97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8028408" y="6453336"/>
              <a:ext cx="216000" cy="216000"/>
            </a:xfrm>
            <a:prstGeom prst="ellipse">
              <a:avLst/>
            </a:prstGeom>
            <a:solidFill>
              <a:srgbClr val="5EB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8388448" y="6453336"/>
              <a:ext cx="216000" cy="216000"/>
            </a:xfrm>
            <a:prstGeom prst="ellipse">
              <a:avLst/>
            </a:prstGeom>
            <a:solidFill>
              <a:srgbClr val="F098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2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3571" y="1412776"/>
            <a:ext cx="7920880" cy="8636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Conclusie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90594" y="1421422"/>
            <a:ext cx="72008" cy="874847"/>
          </a:xfrm>
          <a:prstGeom prst="rect">
            <a:avLst/>
          </a:prstGeom>
          <a:solidFill>
            <a:schemeClr val="tx2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ek 3"/>
              <p:cNvGraphicFramePr/>
              <p:nvPr>
                <p:extLst>
                  <p:ext uri="{D42A27DB-BD31-4B8C-83A1-F6EECF244321}">
                    <p14:modId xmlns:p14="http://schemas.microsoft.com/office/powerpoint/2010/main" val="803271468"/>
                  </p:ext>
                </p:extLst>
              </p:nvPr>
            </p:nvGraphicFramePr>
            <p:xfrm>
              <a:off x="1456266" y="2491805"/>
              <a:ext cx="6096000" cy="3689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e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6266" y="2491805"/>
                <a:ext cx="6096000" cy="368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18348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50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2.xml"/><Relationship Id="rId51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200"/>
        </a:lnSpc>
        <a:spcBef>
          <a:spcPct val="20000"/>
        </a:spcBef>
        <a:buFont typeface="Arial"/>
        <a:buNone/>
        <a:defRPr sz="2800" kern="1200" baseline="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1pPr>
      <a:lvl2pPr marL="0" indent="-216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0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26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992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200"/>
        </a:lnSpc>
        <a:spcBef>
          <a:spcPct val="20000"/>
        </a:spcBef>
        <a:buFont typeface="Arial"/>
        <a:buNone/>
        <a:defRPr sz="2800" kern="1200" baseline="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1pPr>
      <a:lvl2pPr marL="0" indent="-216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0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26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3"/>
          </p:nvPr>
        </p:nvSpPr>
        <p:spPr>
          <a:xfrm>
            <a:off x="461408" y="6356314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5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  <p:sldLayoutId id="2147483818" r:id="rId39"/>
    <p:sldLayoutId id="2147483819" r:id="rId40"/>
    <p:sldLayoutId id="2147483820" r:id="rId41"/>
    <p:sldLayoutId id="2147483821" r:id="rId42"/>
    <p:sldLayoutId id="2147483822" r:id="rId43"/>
    <p:sldLayoutId id="2147483823" r:id="rId44"/>
    <p:sldLayoutId id="2147483824" r:id="rId45"/>
    <p:sldLayoutId id="2147483825" r:id="rId46"/>
    <p:sldLayoutId id="2147483826" r:id="rId47"/>
    <p:sldLayoutId id="2147483827" r:id="rId48"/>
    <p:sldLayoutId id="2147483828" r:id="rId49"/>
    <p:sldLayoutId id="2147483829" r:id="rId50"/>
    <p:sldLayoutId id="2147483830" r:id="rId51"/>
    <p:sldLayoutId id="2147483831" r:id="rId5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3200"/>
        </a:lnSpc>
        <a:spcBef>
          <a:spcPct val="20000"/>
        </a:spcBef>
        <a:buFont typeface="Arial"/>
        <a:buNone/>
        <a:defRPr sz="2800" kern="1200" baseline="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1pPr>
      <a:lvl2pPr marL="0" indent="-216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54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Calibri Light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90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1260000" indent="-1800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3.emf"/><Relationship Id="rId5" Type="http://schemas.openxmlformats.org/officeDocument/2006/relationships/image" Target="../media/image1.jpeg"/><Relationship Id="rId4" Type="http://schemas.openxmlformats.org/officeDocument/2006/relationships/chart" Target="../charts/char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3.emf"/><Relationship Id="rId5" Type="http://schemas.openxmlformats.org/officeDocument/2006/relationships/image" Target="../media/image1.jpeg"/><Relationship Id="rId4" Type="http://schemas.openxmlformats.org/officeDocument/2006/relationships/chart" Target="../charts/chart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ène, podium&#10;&#10;Automatisch gegenereerde beschrijving">
            <a:extLst>
              <a:ext uri="{FF2B5EF4-FFF2-40B4-BE49-F238E27FC236}">
                <a16:creationId xmlns:a16="http://schemas.microsoft.com/office/drawing/2014/main" id="{6E269378-0C34-CA4E-BACB-E72A23911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14519"/>
          <a:stretch/>
        </p:blipFill>
        <p:spPr>
          <a:xfrm>
            <a:off x="-94593" y="0"/>
            <a:ext cx="9238593" cy="6857999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505395E-59F1-BB40-9391-DC07C47B3D37}"/>
              </a:ext>
            </a:extLst>
          </p:cNvPr>
          <p:cNvSpPr/>
          <p:nvPr/>
        </p:nvSpPr>
        <p:spPr>
          <a:xfrm rot="5400000">
            <a:off x="3303034" y="1035703"/>
            <a:ext cx="2433695" cy="9248237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Trend Micro Antivirus | Blitzhandel24 - Koop goedkope software in de online  shop">
            <a:extLst>
              <a:ext uri="{FF2B5EF4-FFF2-40B4-BE49-F238E27FC236}">
                <a16:creationId xmlns:a16="http://schemas.microsoft.com/office/drawing/2014/main" id="{8FFCFF9F-0E2B-BE41-B1F4-CACFB10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0" y="6077375"/>
            <a:ext cx="1549399" cy="5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02C779-52EE-8A4E-A255-C1AB26D3B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15" y="6129670"/>
            <a:ext cx="1285415" cy="435767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06C05C81-B7FD-EE4A-A268-D4E413BDFC13}"/>
              </a:ext>
            </a:extLst>
          </p:cNvPr>
          <p:cNvSpPr txBox="1">
            <a:spLocks/>
          </p:cNvSpPr>
          <p:nvPr/>
        </p:nvSpPr>
        <p:spPr>
          <a:xfrm>
            <a:off x="4572000" y="5383329"/>
            <a:ext cx="811663" cy="194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20200429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6AA5EF2F-1671-8A4A-9806-C6AE0385A192}"/>
              </a:ext>
            </a:extLst>
          </p:cNvPr>
          <p:cNvSpPr txBox="1">
            <a:spLocks/>
          </p:cNvSpPr>
          <p:nvPr/>
        </p:nvSpPr>
        <p:spPr>
          <a:xfrm>
            <a:off x="3997423" y="5252856"/>
            <a:ext cx="1037437" cy="3697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iVOX</a:t>
            </a:r>
            <a:endParaRPr lang="en-GB" sz="20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F56C025A-B009-E54D-B114-CFAB5967FC7B}"/>
              </a:ext>
            </a:extLst>
          </p:cNvPr>
          <p:cNvSpPr txBox="1">
            <a:spLocks/>
          </p:cNvSpPr>
          <p:nvPr/>
        </p:nvSpPr>
        <p:spPr>
          <a:xfrm>
            <a:off x="429730" y="4485767"/>
            <a:ext cx="7974383" cy="137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en-GB" sz="4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State of Industrial Cybersecurity in Belux - Q1 21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4B18FD-42AD-5A4B-93AC-EB37EE937677}"/>
              </a:ext>
            </a:extLst>
          </p:cNvPr>
          <p:cNvCxnSpPr>
            <a:cxnSpLocks/>
          </p:cNvCxnSpPr>
          <p:nvPr/>
        </p:nvCxnSpPr>
        <p:spPr>
          <a:xfrm>
            <a:off x="429730" y="5845173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0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1B478EAB-F3A3-494D-A58D-07480B35C014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457201" y="5818243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674602299"/>
              </p:ext>
            </p:extLst>
          </p:nvPr>
        </p:nvGraphicFramePr>
        <p:xfrm>
          <a:off x="4572000" y="2631219"/>
          <a:ext cx="4427033" cy="311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40580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companies (77%) have created an operational process, 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employees do not know the process well.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49223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92328" y="2048230"/>
            <a:ext cx="361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created an operational process when deciding on cybersecurity measures?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5E11292-0242-4291-B2C9-EEE0583A8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830123"/>
              </p:ext>
            </p:extLst>
          </p:nvPr>
        </p:nvGraphicFramePr>
        <p:xfrm>
          <a:off x="144967" y="2727557"/>
          <a:ext cx="3927164" cy="315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4ABBF011-9812-4D51-8034-37A187362166}"/>
              </a:ext>
            </a:extLst>
          </p:cNvPr>
          <p:cNvSpPr txBox="1"/>
          <p:nvPr/>
        </p:nvSpPr>
        <p:spPr>
          <a:xfrm>
            <a:off x="4527840" y="2048230"/>
            <a:ext cx="411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pc="-30">
                <a:latin typeface="Calibri Light" panose="020F0302020204030204" pitchFamily="34" charset="0"/>
                <a:cs typeface="Calibri Light" panose="020F0302020204030204" pitchFamily="34" charset="0"/>
              </a:rPr>
              <a:t>Which divisions are involved in making decisions on the operational process in smart factories within your organisation?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48273956-9726-4A83-B6A7-331DFC0DCF70}"/>
              </a:ext>
            </a:extLst>
          </p:cNvPr>
          <p:cNvSpPr txBox="1">
            <a:spLocks/>
          </p:cNvSpPr>
          <p:nvPr/>
        </p:nvSpPr>
        <p:spPr>
          <a:xfrm>
            <a:off x="4572000" y="5818243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if the company has an operational process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80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2E8F41F1-AC29-1244-A346-AE4C06710D60}"/>
              </a:ext>
            </a:extLst>
          </p:cNvPr>
          <p:cNvSpPr txBox="1">
            <a:spLocks/>
          </p:cNvSpPr>
          <p:nvPr/>
        </p:nvSpPr>
        <p:spPr>
          <a:xfrm>
            <a:off x="5723467" y="22738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6EA1757-C4DC-E04D-ACF1-5066F3A1A519}"/>
              </a:ext>
            </a:extLst>
          </p:cNvPr>
          <p:cNvSpPr/>
          <p:nvPr/>
        </p:nvSpPr>
        <p:spPr>
          <a:xfrm>
            <a:off x="6319930" y="390579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49A407D-D451-1940-8B51-66859331EF86}"/>
              </a:ext>
            </a:extLst>
          </p:cNvPr>
          <p:cNvCxnSpPr/>
          <p:nvPr/>
        </p:nvCxnSpPr>
        <p:spPr>
          <a:xfrm>
            <a:off x="4267200" y="2125133"/>
            <a:ext cx="0" cy="38269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ijdelijke aanduiding voor dianummer 4">
            <a:extLst>
              <a:ext uri="{FF2B5EF4-FFF2-40B4-BE49-F238E27FC236}">
                <a16:creationId xmlns:a16="http://schemas.microsoft.com/office/drawing/2014/main" id="{7EE8B577-359D-F64B-89A3-FAF35FF79EF5}"/>
              </a:ext>
            </a:extLst>
          </p:cNvPr>
          <p:cNvSpPr txBox="1">
            <a:spLocks/>
          </p:cNvSpPr>
          <p:nvPr/>
        </p:nvSpPr>
        <p:spPr>
          <a:xfrm>
            <a:off x="8777837" y="6453324"/>
            <a:ext cx="221196" cy="268139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10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D110A7F-E677-FB40-A3BC-FFD28731C4F2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847C92FA-BF2E-8B43-96A3-CAEE9D3A2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A393BCB-552E-E04F-AB37-AF8AF1B43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7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A9090625-1518-8E41-A1F9-1F106E5DB45F}"/>
              </a:ext>
            </a:extLst>
          </p:cNvPr>
          <p:cNvSpPr/>
          <p:nvPr/>
        </p:nvSpPr>
        <p:spPr>
          <a:xfrm rot="5400000">
            <a:off x="4176124" y="-4176124"/>
            <a:ext cx="791751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49887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from focus sectors indicate in 84% of cases that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operational process has been created. 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58530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78096" y="2349079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created an operational process when deciding on cybersecurity measures?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D66A010-5FF3-432E-8947-D3950B05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7268"/>
              </p:ext>
            </p:extLst>
          </p:nvPr>
        </p:nvGraphicFramePr>
        <p:xfrm>
          <a:off x="476956" y="2837239"/>
          <a:ext cx="8334105" cy="2870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821">
                  <a:extLst>
                    <a:ext uri="{9D8B030D-6E8A-4147-A177-3AD203B41FA5}">
                      <a16:colId xmlns:a16="http://schemas.microsoft.com/office/drawing/2014/main" val="4162826543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3562381181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1061754587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1017488618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1159273241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684128571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1313516326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1340841108"/>
                    </a:ext>
                  </a:extLst>
                </a:gridCol>
                <a:gridCol w="769302">
                  <a:extLst>
                    <a:ext uri="{9D8B030D-6E8A-4147-A177-3AD203B41FA5}">
                      <a16:colId xmlns:a16="http://schemas.microsoft.com/office/drawing/2014/main" val="2972682181"/>
                    </a:ext>
                  </a:extLst>
                </a:gridCol>
                <a:gridCol w="512868">
                  <a:extLst>
                    <a:ext uri="{9D8B030D-6E8A-4147-A177-3AD203B41FA5}">
                      <a16:colId xmlns:a16="http://schemas.microsoft.com/office/drawing/2014/main" val="2566950660"/>
                    </a:ext>
                  </a:extLst>
                </a:gridCol>
              </a:tblGrid>
              <a:tr h="910592">
                <a:tc rowSpan="2">
                  <a:txBody>
                    <a:bodyPr/>
                    <a:lstStyle/>
                    <a:p>
                      <a:pPr algn="l" rtl="0" fontAlgn="b"/>
                      <a:endParaRPr lang="nl-NL" sz="105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 size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spc="-2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8587"/>
                  </a:ext>
                </a:extLst>
              </a:tr>
              <a:tr h="602281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775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and it is known throughout the organisation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59441"/>
                  </a:ext>
                </a:extLst>
              </a:tr>
              <a:tr h="5736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but most employees do not know the content of the process well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68831"/>
                  </a:ext>
                </a:extLst>
              </a:tr>
              <a:tr h="20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38629"/>
                  </a:ext>
                </a:extLst>
              </a:tr>
              <a:tr h="20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Don’t know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25.5%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26.7%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15040"/>
                  </a:ext>
                </a:extLst>
              </a:tr>
            </a:tbl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364596A-B4F9-BD40-A391-AF3CAE71665C}"/>
              </a:ext>
            </a:extLst>
          </p:cNvPr>
          <p:cNvSpPr txBox="1">
            <a:spLocks/>
          </p:cNvSpPr>
          <p:nvPr/>
        </p:nvSpPr>
        <p:spPr>
          <a:xfrm>
            <a:off x="5723467" y="11789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C40674F-885A-EA42-8426-0B8D304AC97F}"/>
              </a:ext>
            </a:extLst>
          </p:cNvPr>
          <p:cNvSpPr/>
          <p:nvPr/>
        </p:nvSpPr>
        <p:spPr>
          <a:xfrm>
            <a:off x="6319930" y="379630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15" name="Tijdelijke aanduiding voor dianummer 4">
            <a:extLst>
              <a:ext uri="{FF2B5EF4-FFF2-40B4-BE49-F238E27FC236}">
                <a16:creationId xmlns:a16="http://schemas.microsoft.com/office/drawing/2014/main" id="{5DBBA894-89B2-F245-B669-D3B5FC96C73E}"/>
              </a:ext>
            </a:extLst>
          </p:cNvPr>
          <p:cNvSpPr txBox="1">
            <a:spLocks/>
          </p:cNvSpPr>
          <p:nvPr/>
        </p:nvSpPr>
        <p:spPr>
          <a:xfrm>
            <a:off x="8673470" y="6453324"/>
            <a:ext cx="442391" cy="268139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11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FCE996E-BEB9-0848-BCCB-276DCB326C70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0223565C-D7DC-2D44-A5FC-895DCBE1C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E27964A-AE7D-D146-A3A8-0E9E8470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18ADACA4-AD63-554E-9020-A4C2FF8AA5E0}"/>
              </a:ext>
            </a:extLst>
          </p:cNvPr>
          <p:cNvSpPr/>
          <p:nvPr/>
        </p:nvSpPr>
        <p:spPr>
          <a:xfrm rot="5400000">
            <a:off x="4168570" y="-4168570"/>
            <a:ext cx="806860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481850" y="6226893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3242175565"/>
              </p:ext>
            </p:extLst>
          </p:nvPr>
        </p:nvGraphicFramePr>
        <p:xfrm>
          <a:off x="4592724" y="2694854"/>
          <a:ext cx="4509288" cy="291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78343"/>
            <a:ext cx="7920880" cy="664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b="1" spc="-4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out of 3 respondents state that a </a:t>
            </a:r>
            <a:r>
              <a:rPr lang="en-GB" sz="1900" b="1" spc="-4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cyberincident</a:t>
            </a:r>
            <a:r>
              <a:rPr lang="en-GB" sz="1900" b="1" spc="-4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process has been developed, but once again the employees do not know the process well.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86986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86098" y="2090143"/>
            <a:ext cx="355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created a </a:t>
            </a:r>
            <a:r>
              <a:rPr lang="en-GB" sz="1200" i="1" err="1"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 response process when deciding on cybersecurity measures for smart factories?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5E11292-0242-4291-B2C9-EEE0583A8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367705"/>
              </p:ext>
            </p:extLst>
          </p:nvPr>
        </p:nvGraphicFramePr>
        <p:xfrm>
          <a:off x="144967" y="2820466"/>
          <a:ext cx="3927164" cy="313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4ABBF011-9812-4D51-8034-37A187362166}"/>
              </a:ext>
            </a:extLst>
          </p:cNvPr>
          <p:cNvSpPr txBox="1"/>
          <p:nvPr/>
        </p:nvSpPr>
        <p:spPr>
          <a:xfrm>
            <a:off x="5012266" y="2095867"/>
            <a:ext cx="309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Which divisions are involved in your organisation's </a:t>
            </a:r>
            <a:r>
              <a:rPr lang="en-GB" sz="1200" i="1" err="1"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 process?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48273956-9726-4A83-B6A7-331DFC0DCF70}"/>
              </a:ext>
            </a:extLst>
          </p:cNvPr>
          <p:cNvSpPr txBox="1">
            <a:spLocks/>
          </p:cNvSpPr>
          <p:nvPr/>
        </p:nvSpPr>
        <p:spPr>
          <a:xfrm>
            <a:off x="4572000" y="5696195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if the company has an operational process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65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D26701F7-707D-144E-A463-C564AC166C8D}"/>
              </a:ext>
            </a:extLst>
          </p:cNvPr>
          <p:cNvSpPr txBox="1">
            <a:spLocks/>
          </p:cNvSpPr>
          <p:nvPr/>
        </p:nvSpPr>
        <p:spPr>
          <a:xfrm>
            <a:off x="5723467" y="26898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16CFEAF-E6FC-C546-A198-DADCB75E306C}"/>
              </a:ext>
            </a:extLst>
          </p:cNvPr>
          <p:cNvSpPr/>
          <p:nvPr/>
        </p:nvSpPr>
        <p:spPr>
          <a:xfrm>
            <a:off x="6319930" y="394739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148C096-A03B-174B-BFB4-5DFDCD540466}"/>
              </a:ext>
            </a:extLst>
          </p:cNvPr>
          <p:cNvCxnSpPr/>
          <p:nvPr/>
        </p:nvCxnSpPr>
        <p:spPr>
          <a:xfrm>
            <a:off x="4267200" y="2125133"/>
            <a:ext cx="0" cy="38269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jdelijke aanduiding voor dianummer 4">
            <a:extLst>
              <a:ext uri="{FF2B5EF4-FFF2-40B4-BE49-F238E27FC236}">
                <a16:creationId xmlns:a16="http://schemas.microsoft.com/office/drawing/2014/main" id="{61309697-7058-654C-899B-ECF78DAB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385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12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253C84E2-6768-DF4C-84F0-B082C35CA5B8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A3E344E-5D7B-5945-B4A0-BE7CF767B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342693D-8383-CA47-8928-FD353AF1B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0D9CA22E-D3F9-FA41-B380-81709CDD5B16}"/>
              </a:ext>
            </a:extLst>
          </p:cNvPr>
          <p:cNvSpPr/>
          <p:nvPr/>
        </p:nvSpPr>
        <p:spPr>
          <a:xfrm rot="5400000">
            <a:off x="4182019" y="-418080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79919"/>
            <a:ext cx="7920880" cy="66460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524000" algn="l"/>
              </a:tabLst>
            </a:pP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decision makers are more often aware of the </a:t>
            </a:r>
            <a:r>
              <a:rPr lang="en-GB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cyberincident</a:t>
            </a: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process, 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they estimate that most of their colleagues are not aware of its content. 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88562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52696" y="2341975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created a </a:t>
            </a:r>
            <a:r>
              <a:rPr lang="en-GB" sz="1200" i="1" err="1"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 response process when deciding on cybersecurity measures for smart factories?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D66A010-5FF3-432E-8947-D3950B05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68414"/>
              </p:ext>
            </p:extLst>
          </p:nvPr>
        </p:nvGraphicFramePr>
        <p:xfrm>
          <a:off x="476956" y="2826390"/>
          <a:ext cx="8209846" cy="3219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969">
                  <a:extLst>
                    <a:ext uri="{9D8B030D-6E8A-4147-A177-3AD203B41FA5}">
                      <a16:colId xmlns:a16="http://schemas.microsoft.com/office/drawing/2014/main" val="4162826543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3562381181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1061754587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1017488618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1159273241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2684128571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1313516326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1340841108"/>
                    </a:ext>
                  </a:extLst>
                </a:gridCol>
                <a:gridCol w="757832">
                  <a:extLst>
                    <a:ext uri="{9D8B030D-6E8A-4147-A177-3AD203B41FA5}">
                      <a16:colId xmlns:a16="http://schemas.microsoft.com/office/drawing/2014/main" val="2972682181"/>
                    </a:ext>
                  </a:extLst>
                </a:gridCol>
                <a:gridCol w="505221">
                  <a:extLst>
                    <a:ext uri="{9D8B030D-6E8A-4147-A177-3AD203B41FA5}">
                      <a16:colId xmlns:a16="http://schemas.microsoft.com/office/drawing/2014/main" val="2566950660"/>
                    </a:ext>
                  </a:extLst>
                </a:gridCol>
              </a:tblGrid>
              <a:tr h="901766">
                <a:tc rowSpan="2">
                  <a:txBody>
                    <a:bodyPr/>
                    <a:lstStyle/>
                    <a:p>
                      <a:pPr algn="l" rtl="0" fontAlgn="b"/>
                      <a:endParaRPr lang="nl-NL" sz="105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 size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spc="-2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8587"/>
                  </a:ext>
                </a:extLst>
              </a:tr>
              <a:tr h="596444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775"/>
                  </a:ext>
                </a:extLst>
              </a:tr>
              <a:tr h="4600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and it is known throughout the organisation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59441"/>
                  </a:ext>
                </a:extLst>
              </a:tr>
              <a:tr h="6373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but most employees do not know the content of the process well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57.9% A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68831"/>
                  </a:ext>
                </a:extLst>
              </a:tr>
              <a:tr h="3351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38629"/>
                  </a:ext>
                </a:extLst>
              </a:tr>
              <a:tr h="2886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Don’t know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34.0%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15040"/>
                  </a:ext>
                </a:extLst>
              </a:tr>
            </a:tbl>
          </a:graphicData>
        </a:graphic>
      </p:graphicFrame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92D64072-D205-F640-BE2F-CA4920DD85DD}"/>
              </a:ext>
            </a:extLst>
          </p:cNvPr>
          <p:cNvSpPr txBox="1">
            <a:spLocks/>
          </p:cNvSpPr>
          <p:nvPr/>
        </p:nvSpPr>
        <p:spPr>
          <a:xfrm>
            <a:off x="5723467" y="32115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407A1E3-4378-5344-A202-7FB9DC5115AB}"/>
              </a:ext>
            </a:extLst>
          </p:cNvPr>
          <p:cNvSpPr/>
          <p:nvPr/>
        </p:nvSpPr>
        <p:spPr>
          <a:xfrm>
            <a:off x="6319930" y="399956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14" name="Tijdelijke aanduiding voor dianummer 4">
            <a:extLst>
              <a:ext uri="{FF2B5EF4-FFF2-40B4-BE49-F238E27FC236}">
                <a16:creationId xmlns:a16="http://schemas.microsoft.com/office/drawing/2014/main" id="{C1E9AE5D-8E7C-F145-8A5B-83B3307A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3341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13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C5A70D83-F2AF-B940-AAD5-C439B47A7D14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00B0574-8D19-FD41-A1BE-22DBDF9FE301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6D6A1F6-3108-924D-87CC-CBC593D43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BA6290F-BF71-F648-BA0E-6D118E8AA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32087CF5-87BB-2B44-A5F3-780EFEF5E2A2}"/>
              </a:ext>
            </a:extLst>
          </p:cNvPr>
          <p:cNvSpPr/>
          <p:nvPr/>
        </p:nvSpPr>
        <p:spPr>
          <a:xfrm rot="5400000">
            <a:off x="4166881" y="-4166881"/>
            <a:ext cx="810238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396164" y="623790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having no idea about these priorities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75</a:t>
            </a:r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961285634"/>
              </p:ext>
            </p:extLst>
          </p:nvPr>
        </p:nvGraphicFramePr>
        <p:xfrm>
          <a:off x="4572000" y="3188185"/>
          <a:ext cx="4679724" cy="260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vak 14"/>
          <p:cNvSpPr txBox="1"/>
          <p:nvPr/>
        </p:nvSpPr>
        <p:spPr>
          <a:xfrm>
            <a:off x="3046148" y="5677843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2679934" y="5761189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54758"/>
            <a:ext cx="7920880" cy="7807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a shared vision and insight into cybersecurity systems and technologies for production systems are seen as the top priorities when considering collaboration between the IT and/or IT security division and the industrial control system management division.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217171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90592" y="2135837"/>
            <a:ext cx="739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What is the top priority when considering collaboration between the IT and/or IT security division and the industrial control system management division?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40ABD5A-C9E6-4A89-A21E-97EA8F74D0F9}"/>
              </a:ext>
            </a:extLst>
          </p:cNvPr>
          <p:cNvSpPr txBox="1"/>
          <p:nvPr/>
        </p:nvSpPr>
        <p:spPr>
          <a:xfrm>
            <a:off x="5610690" y="2739552"/>
            <a:ext cx="2194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First place (top priority)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3565A14-12FA-402B-8EBD-27DF642046DF}"/>
              </a:ext>
            </a:extLst>
          </p:cNvPr>
          <p:cNvSpPr txBox="1"/>
          <p:nvPr/>
        </p:nvSpPr>
        <p:spPr>
          <a:xfrm>
            <a:off x="457203" y="2750388"/>
            <a:ext cx="1554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latin typeface="Calibri" panose="020F0502020204030204" pitchFamily="34" charset="0"/>
                <a:cs typeface="Calibri" panose="020F0502020204030204" pitchFamily="34" charset="0"/>
              </a:rPr>
              <a:t>Average ranking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0ECEDE-ADA0-453D-BBE8-C11B3EE97791}"/>
              </a:ext>
            </a:extLst>
          </p:cNvPr>
          <p:cNvSpPr txBox="1"/>
          <p:nvPr/>
        </p:nvSpPr>
        <p:spPr>
          <a:xfrm>
            <a:off x="457204" y="3188185"/>
            <a:ext cx="2836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AutoNum type="arabicPeriod"/>
            </a:pPr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</a:rPr>
              <a:t>Having a common vision of cybersecurity risks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</a:rPr>
              <a:t>Insight into cybersecurity systems and technologies that are suitable for production systems in factories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</a:rPr>
              <a:t>Insight into cybersecurity operations that are suitable for production systems in factories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en-GB" sz="1200">
                <a:latin typeface="Calibri Light" panose="020F0302020204030204" pitchFamily="34" charset="0"/>
                <a:cs typeface="Calibri Light" panose="020F0302020204030204" pitchFamily="34" charset="0"/>
              </a:rPr>
              <a:t>Knowing who are the most important individuals involved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25D07303-7605-FE40-B608-F23C9353215E}"/>
              </a:ext>
            </a:extLst>
          </p:cNvPr>
          <p:cNvSpPr txBox="1">
            <a:spLocks/>
          </p:cNvSpPr>
          <p:nvPr/>
        </p:nvSpPr>
        <p:spPr>
          <a:xfrm>
            <a:off x="5723467" y="30276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EA092E6-1A2D-4D44-AC7F-DABC91C3A54D}"/>
              </a:ext>
            </a:extLst>
          </p:cNvPr>
          <p:cNvSpPr/>
          <p:nvPr/>
        </p:nvSpPr>
        <p:spPr>
          <a:xfrm>
            <a:off x="6319930" y="388805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2C68B96-C98E-8840-8B74-398EDB2E2097}"/>
              </a:ext>
            </a:extLst>
          </p:cNvPr>
          <p:cNvCxnSpPr>
            <a:cxnSpLocks/>
          </p:cNvCxnSpPr>
          <p:nvPr/>
        </p:nvCxnSpPr>
        <p:spPr>
          <a:xfrm>
            <a:off x="4267200" y="2820896"/>
            <a:ext cx="0" cy="28569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ijdelijke aanduiding voor dianummer 4">
            <a:extLst>
              <a:ext uri="{FF2B5EF4-FFF2-40B4-BE49-F238E27FC236}">
                <a16:creationId xmlns:a16="http://schemas.microsoft.com/office/drawing/2014/main" id="{76096539-891A-FF4D-B96F-35AF0B24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4362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14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10C8D8E7-124E-0A4D-A1C6-3BFD05A14DC1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758144FF-1DBA-AF49-BE14-FAF28E16D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1767FCC-3C65-F849-8722-711726080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6AED7C1B-3F8F-4041-ACE3-B20F389394B5}"/>
              </a:ext>
            </a:extLst>
          </p:cNvPr>
          <p:cNvSpPr/>
          <p:nvPr/>
        </p:nvSpPr>
        <p:spPr>
          <a:xfrm rot="5400000">
            <a:off x="4169316" y="-4182932"/>
            <a:ext cx="805368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578859341"/>
              </p:ext>
            </p:extLst>
          </p:nvPr>
        </p:nvGraphicFramePr>
        <p:xfrm>
          <a:off x="710725" y="2910675"/>
          <a:ext cx="6096000" cy="258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vak 14"/>
          <p:cNvSpPr txBox="1"/>
          <p:nvPr/>
        </p:nvSpPr>
        <p:spPr>
          <a:xfrm>
            <a:off x="5805998" y="564505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5439784" y="5728402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903702" y="1353532"/>
            <a:ext cx="7920880" cy="7807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majority of the respondents do not know exactly 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industrial standards their control systems should meet.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710725" y="1415945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677336" y="2525280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What regulations or industrial standards must your organisation’s control systems meet?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E2AE2782-372D-274B-86CE-5EF0686C6E19}"/>
              </a:ext>
            </a:extLst>
          </p:cNvPr>
          <p:cNvSpPr txBox="1">
            <a:spLocks/>
          </p:cNvSpPr>
          <p:nvPr/>
        </p:nvSpPr>
        <p:spPr>
          <a:xfrm>
            <a:off x="5723467" y="-13616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E179F83-D91A-BF4C-8626-6CD1EB50D478}"/>
              </a:ext>
            </a:extLst>
          </p:cNvPr>
          <p:cNvSpPr/>
          <p:nvPr/>
        </p:nvSpPr>
        <p:spPr>
          <a:xfrm>
            <a:off x="6319930" y="354225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0F91BEBE-CBF3-C74F-AC8C-D6FB55B0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932" y="6484647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15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37194C67-79B9-C740-A046-F59A8AE7BF99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14F717F8-31BF-B147-88B3-6D81224D200C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C588868-815F-1C4B-899C-AFE73B4AC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AFE12A6-996F-8944-A146-D375C9B14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1269B63-7CFB-2A47-855F-1830355A856C}"/>
              </a:ext>
            </a:extLst>
          </p:cNvPr>
          <p:cNvSpPr/>
          <p:nvPr/>
        </p:nvSpPr>
        <p:spPr>
          <a:xfrm rot="5400000">
            <a:off x="4173527" y="-4173527"/>
            <a:ext cx="796945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5805998" y="5762115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5439784" y="5845461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090798"/>
            <a:ext cx="7920880" cy="7807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half of cases, decision-makers at operational and IT levels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do not know this exactly.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2073388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What regulations or industrial standards must your organisation’s control systems meet?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3765951-05AB-4549-B43A-EF5CF2B72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39120"/>
              </p:ext>
            </p:extLst>
          </p:nvPr>
        </p:nvGraphicFramePr>
        <p:xfrm>
          <a:off x="490592" y="2516039"/>
          <a:ext cx="8113857" cy="3197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331">
                  <a:extLst>
                    <a:ext uri="{9D8B030D-6E8A-4147-A177-3AD203B41FA5}">
                      <a16:colId xmlns:a16="http://schemas.microsoft.com/office/drawing/2014/main" val="2415252549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647738725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3884409614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2047380956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3832735743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3722526173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335507463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1734950224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2516015602"/>
                    </a:ext>
                  </a:extLst>
                </a:gridCol>
                <a:gridCol w="726614">
                  <a:extLst>
                    <a:ext uri="{9D8B030D-6E8A-4147-A177-3AD203B41FA5}">
                      <a16:colId xmlns:a16="http://schemas.microsoft.com/office/drawing/2014/main" val="3781875824"/>
                    </a:ext>
                  </a:extLst>
                </a:gridCol>
              </a:tblGrid>
              <a:tr h="1087315">
                <a:tc rowSpan="2">
                  <a:txBody>
                    <a:bodyPr/>
                    <a:lstStyle/>
                    <a:p>
                      <a:pPr algn="l" rtl="0" fontAlgn="b"/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Company size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98862"/>
                  </a:ext>
                </a:extLst>
              </a:tr>
              <a:tr h="572989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spc="-1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10253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ISO 27001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34576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CIS controls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687686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IEC62443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99840"/>
                  </a:ext>
                </a:extLst>
              </a:tr>
              <a:tr h="3506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NIST CSF (Cyber Security Framework)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22331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NIST SP800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05796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Don’t know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54469"/>
                  </a:ext>
                </a:extLst>
              </a:tr>
              <a:tr h="1978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Other: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20184"/>
                  </a:ext>
                </a:extLst>
              </a:tr>
            </a:tbl>
          </a:graphicData>
        </a:graphic>
      </p:graphicFrame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690E3A9-1B50-634D-8C02-56A03A1CA5D5}"/>
              </a:ext>
            </a:extLst>
          </p:cNvPr>
          <p:cNvSpPr txBox="1">
            <a:spLocks/>
          </p:cNvSpPr>
          <p:nvPr/>
        </p:nvSpPr>
        <p:spPr>
          <a:xfrm>
            <a:off x="5723467" y="39123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C467D8A-5E2D-9B48-9D73-20ACD0C10598}"/>
              </a:ext>
            </a:extLst>
          </p:cNvPr>
          <p:cNvSpPr/>
          <p:nvPr/>
        </p:nvSpPr>
        <p:spPr>
          <a:xfrm>
            <a:off x="6319930" y="406964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0" name="Tijdelijke aanduiding voor dianummer 4">
            <a:extLst>
              <a:ext uri="{FF2B5EF4-FFF2-40B4-BE49-F238E27FC236}">
                <a16:creationId xmlns:a16="http://schemas.microsoft.com/office/drawing/2014/main" id="{67B040B1-F8C1-AE4D-BF43-42E14867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93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16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3DC5ECFD-1B40-9745-80D8-9F2639C743CA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870A297-FA7B-1F47-8989-8585CB43FE87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1B4E02D1-2D86-8F4C-9099-9952D8709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EF9A42D-FB10-4A4D-9DDD-116ED4502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092FD96C-0058-E246-A50E-7F5B71DB4DC9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7666864" y="527013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7300650" y="5353482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54082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out of 5 respondents state that 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protocol gateway has been installed in their factory network.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2184389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Do you have a protocol gateway installed in your factory network?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F9AAEC04-49CC-4A34-A310-D890B878C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878845"/>
              </p:ext>
            </p:extLst>
          </p:nvPr>
        </p:nvGraphicFramePr>
        <p:xfrm>
          <a:off x="2555879" y="2731483"/>
          <a:ext cx="4084620" cy="301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EB0FFBA0-C80D-A841-8BEE-E154978F9792}"/>
              </a:ext>
            </a:extLst>
          </p:cNvPr>
          <p:cNvSpPr txBox="1">
            <a:spLocks/>
          </p:cNvSpPr>
          <p:nvPr/>
        </p:nvSpPr>
        <p:spPr>
          <a:xfrm>
            <a:off x="5723467" y="9403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C7A9051-8100-2043-BB38-35683696A455}"/>
              </a:ext>
            </a:extLst>
          </p:cNvPr>
          <p:cNvSpPr/>
          <p:nvPr/>
        </p:nvSpPr>
        <p:spPr>
          <a:xfrm>
            <a:off x="6319930" y="377244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1" name="Tijdelijke aanduiding voor dianummer 4">
            <a:extLst>
              <a:ext uri="{FF2B5EF4-FFF2-40B4-BE49-F238E27FC236}">
                <a16:creationId xmlns:a16="http://schemas.microsoft.com/office/drawing/2014/main" id="{B17F7445-4861-9546-82BD-B2008336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17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43A21F93-48FB-0A43-A1C3-457ED14B99FC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020A06E-5F4F-2B4F-9CC8-5018E751F2DD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52229584-64DE-3B41-9F62-5F07F9842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9" y="6317125"/>
            <a:ext cx="658021" cy="22307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D2A86FB-55B9-7345-8D8D-77AF52B72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C4DD41BD-A79A-6A43-BC20-F51C195802E0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1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survey’s focus sectors, 46% of respondents state that 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protocol gateway has been installed.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2388251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Do you have a protocol gateway installed in your factory network?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91DF7D3-3D58-404E-B08F-B81ED584D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16546"/>
              </p:ext>
            </p:extLst>
          </p:nvPr>
        </p:nvGraphicFramePr>
        <p:xfrm>
          <a:off x="490592" y="2853642"/>
          <a:ext cx="8113853" cy="209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771">
                  <a:extLst>
                    <a:ext uri="{9D8B030D-6E8A-4147-A177-3AD203B41FA5}">
                      <a16:colId xmlns:a16="http://schemas.microsoft.com/office/drawing/2014/main" val="3063714630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172969875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482914376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3011419038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830085677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3303297963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4186380914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3970030555"/>
                    </a:ext>
                  </a:extLst>
                </a:gridCol>
                <a:gridCol w="748971">
                  <a:extLst>
                    <a:ext uri="{9D8B030D-6E8A-4147-A177-3AD203B41FA5}">
                      <a16:colId xmlns:a16="http://schemas.microsoft.com/office/drawing/2014/main" val="164585008"/>
                    </a:ext>
                  </a:extLst>
                </a:gridCol>
                <a:gridCol w="499314">
                  <a:extLst>
                    <a:ext uri="{9D8B030D-6E8A-4147-A177-3AD203B41FA5}">
                      <a16:colId xmlns:a16="http://schemas.microsoft.com/office/drawing/2014/main" val="3402969040"/>
                    </a:ext>
                  </a:extLst>
                </a:gridCol>
              </a:tblGrid>
              <a:tr h="444500">
                <a:tc rowSpan="2">
                  <a:txBody>
                    <a:bodyPr/>
                    <a:lstStyle/>
                    <a:p>
                      <a:pPr algn="l" rtl="0" fontAlgn="b"/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Company size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spc="-40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73722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914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45.8% A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737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36.8% C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151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Don’t know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46.7%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87017"/>
                  </a:ext>
                </a:extLst>
              </a:tr>
            </a:tbl>
          </a:graphicData>
        </a:graphic>
      </p:graphicFrame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E04E7972-C1E0-8944-B800-0817C3264F8F}"/>
              </a:ext>
            </a:extLst>
          </p:cNvPr>
          <p:cNvSpPr txBox="1">
            <a:spLocks/>
          </p:cNvSpPr>
          <p:nvPr/>
        </p:nvSpPr>
        <p:spPr>
          <a:xfrm>
            <a:off x="5723467" y="11789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4449AE5-BF94-1B4D-BD64-6CA29B737CE8}"/>
              </a:ext>
            </a:extLst>
          </p:cNvPr>
          <p:cNvSpPr/>
          <p:nvPr/>
        </p:nvSpPr>
        <p:spPr>
          <a:xfrm>
            <a:off x="6319930" y="379630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0" name="Tijdelijke aanduiding voor dianummer 4">
            <a:extLst>
              <a:ext uri="{FF2B5EF4-FFF2-40B4-BE49-F238E27FC236}">
                <a16:creationId xmlns:a16="http://schemas.microsoft.com/office/drawing/2014/main" id="{F7CEC977-6AC0-E644-889A-8C5CC4AA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701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18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B51F65F-78CB-6746-91F0-AB152AA83C59}"/>
              </a:ext>
            </a:extLst>
          </p:cNvPr>
          <p:cNvSpPr txBox="1"/>
          <p:nvPr/>
        </p:nvSpPr>
        <p:spPr>
          <a:xfrm>
            <a:off x="7666864" y="5468383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22" name="Afgeronde rechthoek 14">
            <a:extLst>
              <a:ext uri="{FF2B5EF4-FFF2-40B4-BE49-F238E27FC236}">
                <a16:creationId xmlns:a16="http://schemas.microsoft.com/office/drawing/2014/main" id="{9903D891-9BE9-EB41-A115-01E0AE3C98D5}"/>
              </a:ext>
            </a:extLst>
          </p:cNvPr>
          <p:cNvSpPr/>
          <p:nvPr/>
        </p:nvSpPr>
        <p:spPr>
          <a:xfrm>
            <a:off x="7300650" y="5551729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D6912F8F-F6DD-1F4C-86CC-B9ECA68E1023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D8524740-E5BA-8C43-9D43-8A82F9F4EEE9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0FD74439-D948-A84A-8F7F-A7C55FEBD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1118FE5-B0D5-2442-8603-8A6320E8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3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C0BF1BDC-AD52-2040-84F2-B3C932C79837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732528" y="1346461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out of 5 respondents state that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organisation has experienced a </a:t>
            </a:r>
            <a:r>
              <a:rPr lang="en-GB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cyberincident</a:t>
            </a: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past.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346461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2288642"/>
            <a:ext cx="7683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ever experienced a cybersecurity incident in your smart factories</a:t>
            </a:r>
            <a:b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(for example, a computer virus, an unauthorised operation that exploits vulnerabilities in the system or unauthorised access to the system)?</a:t>
            </a:r>
          </a:p>
        </p:txBody>
      </p:sp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F9AAEC04-49CC-4A34-A310-D890B878C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801016"/>
              </p:ext>
            </p:extLst>
          </p:nvPr>
        </p:nvGraphicFramePr>
        <p:xfrm>
          <a:off x="2555879" y="2731483"/>
          <a:ext cx="4084620" cy="298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80775E46-96FD-7440-961E-8BD78AC7C665}"/>
              </a:ext>
            </a:extLst>
          </p:cNvPr>
          <p:cNvSpPr txBox="1">
            <a:spLocks/>
          </p:cNvSpPr>
          <p:nvPr/>
        </p:nvSpPr>
        <p:spPr>
          <a:xfrm>
            <a:off x="5723467" y="10638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F49A702-5933-5D4E-B7B3-F2A69643EC99}"/>
              </a:ext>
            </a:extLst>
          </p:cNvPr>
          <p:cNvSpPr/>
          <p:nvPr/>
        </p:nvSpPr>
        <p:spPr>
          <a:xfrm>
            <a:off x="6658548" y="378479"/>
            <a:ext cx="205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Incidents in the past</a:t>
            </a:r>
          </a:p>
        </p:txBody>
      </p:sp>
      <p:sp>
        <p:nvSpPr>
          <p:cNvPr id="25" name="Tijdelijke aanduiding voor dianummer 4">
            <a:extLst>
              <a:ext uri="{FF2B5EF4-FFF2-40B4-BE49-F238E27FC236}">
                <a16:creationId xmlns:a16="http://schemas.microsoft.com/office/drawing/2014/main" id="{4361E4E4-7B99-AE4E-91BD-34048656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701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19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A0F5BF6-0A5C-584C-AC73-0B8F060C0557}"/>
              </a:ext>
            </a:extLst>
          </p:cNvPr>
          <p:cNvSpPr txBox="1"/>
          <p:nvPr/>
        </p:nvSpPr>
        <p:spPr>
          <a:xfrm>
            <a:off x="7666864" y="527013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2234035D-3A92-6C44-9A77-89331DD236F5}"/>
              </a:ext>
            </a:extLst>
          </p:cNvPr>
          <p:cNvSpPr/>
          <p:nvPr/>
        </p:nvSpPr>
        <p:spPr>
          <a:xfrm>
            <a:off x="7300650" y="5353482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5B385A9F-3EA3-3B4A-80CB-86270C9DA9B7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43AAE2DD-79B9-D944-BA3B-C5D59DB4E648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E5B28DA-2C64-E14E-BBE5-F7774B314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87" y="6317125"/>
            <a:ext cx="658021" cy="2230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5C95B81-B397-CC48-8A7C-54B224387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9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, helm&#10;&#10;Automatisch gegenereerde beschrijving">
            <a:extLst>
              <a:ext uri="{FF2B5EF4-FFF2-40B4-BE49-F238E27FC236}">
                <a16:creationId xmlns:a16="http://schemas.microsoft.com/office/drawing/2014/main" id="{415BE3F5-FA6F-9842-A15E-22D4A9E5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38" y="-393293"/>
            <a:ext cx="9248237" cy="6159435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505395E-59F1-BB40-9391-DC07C47B3D37}"/>
              </a:ext>
            </a:extLst>
          </p:cNvPr>
          <p:cNvSpPr/>
          <p:nvPr/>
        </p:nvSpPr>
        <p:spPr>
          <a:xfrm rot="5400000">
            <a:off x="3303034" y="1035703"/>
            <a:ext cx="2433695" cy="9248237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Trend Micro Antivirus | Blitzhandel24 - Koop goedkope software in de online  shop">
            <a:extLst>
              <a:ext uri="{FF2B5EF4-FFF2-40B4-BE49-F238E27FC236}">
                <a16:creationId xmlns:a16="http://schemas.microsoft.com/office/drawing/2014/main" id="{8FFCFF9F-0E2B-BE41-B1F4-CACFB10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0" y="6077375"/>
            <a:ext cx="1549399" cy="5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602C779-52EE-8A4E-A255-C1AB26D3B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15" y="6129670"/>
            <a:ext cx="1285415" cy="435767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06C05C81-B7FD-EE4A-A268-D4E413BDFC13}"/>
              </a:ext>
            </a:extLst>
          </p:cNvPr>
          <p:cNvSpPr txBox="1">
            <a:spLocks/>
          </p:cNvSpPr>
          <p:nvPr/>
        </p:nvSpPr>
        <p:spPr>
          <a:xfrm>
            <a:off x="4572000" y="5383329"/>
            <a:ext cx="811663" cy="194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20200429</a:t>
            </a:r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6AA5EF2F-1671-8A4A-9806-C6AE0385A192}"/>
              </a:ext>
            </a:extLst>
          </p:cNvPr>
          <p:cNvSpPr txBox="1">
            <a:spLocks/>
          </p:cNvSpPr>
          <p:nvPr/>
        </p:nvSpPr>
        <p:spPr>
          <a:xfrm>
            <a:off x="3997423" y="5252856"/>
            <a:ext cx="1037437" cy="3697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iVOX</a:t>
            </a:r>
            <a:endParaRPr lang="en-GB" sz="200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F56C025A-B009-E54D-B114-CFAB5967FC7B}"/>
              </a:ext>
            </a:extLst>
          </p:cNvPr>
          <p:cNvSpPr txBox="1">
            <a:spLocks/>
          </p:cNvSpPr>
          <p:nvPr/>
        </p:nvSpPr>
        <p:spPr>
          <a:xfrm>
            <a:off x="429730" y="4485767"/>
            <a:ext cx="7974383" cy="137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lang="en-GB" sz="40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State of Industrial Cybersecurity in Belux - Q1 21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4B18FD-42AD-5A4B-93AC-EB37EE937677}"/>
              </a:ext>
            </a:extLst>
          </p:cNvPr>
          <p:cNvCxnSpPr>
            <a:cxnSpLocks/>
          </p:cNvCxnSpPr>
          <p:nvPr/>
        </p:nvCxnSpPr>
        <p:spPr>
          <a:xfrm>
            <a:off x="429730" y="5845173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4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5DDE07D3-751F-204D-8772-61BC90E5B492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1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from smaller companies more often say that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have never experienced an incident.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386945" y="2134473"/>
            <a:ext cx="672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Has your organisation ever experienced a cybersecurity incident in your smart factories</a:t>
            </a:r>
            <a:b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(for example, a computer virus, an unauthorised operation that exploits vulnerabilities in the system or unauthorised access to the system)?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E2EFBF7-4B3C-46FD-A29B-0B2545267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89496"/>
              </p:ext>
            </p:extLst>
          </p:nvPr>
        </p:nvGraphicFramePr>
        <p:xfrm>
          <a:off x="490591" y="3198918"/>
          <a:ext cx="8157253" cy="2054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444">
                  <a:extLst>
                    <a:ext uri="{9D8B030D-6E8A-4147-A177-3AD203B41FA5}">
                      <a16:colId xmlns:a16="http://schemas.microsoft.com/office/drawing/2014/main" val="3296621550"/>
                    </a:ext>
                  </a:extLst>
                </a:gridCol>
                <a:gridCol w="1193745">
                  <a:extLst>
                    <a:ext uri="{9D8B030D-6E8A-4147-A177-3AD203B41FA5}">
                      <a16:colId xmlns:a16="http://schemas.microsoft.com/office/drawing/2014/main" val="1540300773"/>
                    </a:ext>
                  </a:extLst>
                </a:gridCol>
                <a:gridCol w="1193745">
                  <a:extLst>
                    <a:ext uri="{9D8B030D-6E8A-4147-A177-3AD203B41FA5}">
                      <a16:colId xmlns:a16="http://schemas.microsoft.com/office/drawing/2014/main" val="382321951"/>
                    </a:ext>
                  </a:extLst>
                </a:gridCol>
                <a:gridCol w="1193745">
                  <a:extLst>
                    <a:ext uri="{9D8B030D-6E8A-4147-A177-3AD203B41FA5}">
                      <a16:colId xmlns:a16="http://schemas.microsoft.com/office/drawing/2014/main" val="2366859837"/>
                    </a:ext>
                  </a:extLst>
                </a:gridCol>
                <a:gridCol w="1193745">
                  <a:extLst>
                    <a:ext uri="{9D8B030D-6E8A-4147-A177-3AD203B41FA5}">
                      <a16:colId xmlns:a16="http://schemas.microsoft.com/office/drawing/2014/main" val="2996937986"/>
                    </a:ext>
                  </a:extLst>
                </a:gridCol>
                <a:gridCol w="795829">
                  <a:extLst>
                    <a:ext uri="{9D8B030D-6E8A-4147-A177-3AD203B41FA5}">
                      <a16:colId xmlns:a16="http://schemas.microsoft.com/office/drawing/2014/main" val="1435434209"/>
                    </a:ext>
                  </a:extLst>
                </a:gridCol>
              </a:tblGrid>
              <a:tr h="788903">
                <a:tc rowSpan="2">
                  <a:txBody>
                    <a:bodyPr/>
                    <a:lstStyle/>
                    <a:p>
                      <a:pPr algn="l" rtl="0" fontAlgn="b"/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Company size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sector: 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97433"/>
                  </a:ext>
                </a:extLst>
              </a:tr>
              <a:tr h="621650"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17302"/>
                  </a:ext>
                </a:extLst>
              </a:tr>
              <a:tr h="2146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93771"/>
                  </a:ext>
                </a:extLst>
              </a:tr>
              <a:tr h="2146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56.1% 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26866"/>
                  </a:ext>
                </a:extLst>
              </a:tr>
              <a:tr h="2146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Don’t know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26.7%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37575"/>
                  </a:ext>
                </a:extLst>
              </a:tr>
            </a:tbl>
          </a:graphicData>
        </a:graphic>
      </p:graphicFrame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9949C3CC-51A7-5649-8161-9B67908CCF6E}"/>
              </a:ext>
            </a:extLst>
          </p:cNvPr>
          <p:cNvSpPr txBox="1">
            <a:spLocks/>
          </p:cNvSpPr>
          <p:nvPr/>
        </p:nvSpPr>
        <p:spPr>
          <a:xfrm>
            <a:off x="5723467" y="39123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5A84293-0F7B-B94C-A204-C9AA8117FCC7}"/>
              </a:ext>
            </a:extLst>
          </p:cNvPr>
          <p:cNvSpPr/>
          <p:nvPr/>
        </p:nvSpPr>
        <p:spPr>
          <a:xfrm>
            <a:off x="6658548" y="406964"/>
            <a:ext cx="205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Incidents in the past</a:t>
            </a:r>
          </a:p>
        </p:txBody>
      </p:sp>
      <p:sp>
        <p:nvSpPr>
          <p:cNvPr id="22" name="Tijdelijke aanduiding voor dianummer 4">
            <a:extLst>
              <a:ext uri="{FF2B5EF4-FFF2-40B4-BE49-F238E27FC236}">
                <a16:creationId xmlns:a16="http://schemas.microsoft.com/office/drawing/2014/main" id="{B8426DD6-DDFC-184B-BFC6-F71C81D1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20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E590020-A2FC-D54A-A6D3-428F072E6E44}"/>
              </a:ext>
            </a:extLst>
          </p:cNvPr>
          <p:cNvSpPr txBox="1"/>
          <p:nvPr/>
        </p:nvSpPr>
        <p:spPr>
          <a:xfrm>
            <a:off x="7663764" y="5588090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24" name="Afgeronde rechthoek 14">
            <a:extLst>
              <a:ext uri="{FF2B5EF4-FFF2-40B4-BE49-F238E27FC236}">
                <a16:creationId xmlns:a16="http://schemas.microsoft.com/office/drawing/2014/main" id="{33F45629-BA48-624D-B96A-EB4F0757944A}"/>
              </a:ext>
            </a:extLst>
          </p:cNvPr>
          <p:cNvSpPr/>
          <p:nvPr/>
        </p:nvSpPr>
        <p:spPr>
          <a:xfrm>
            <a:off x="7297550" y="5671436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D2D42079-92FF-2846-8E94-7EFB7F527A13}"/>
              </a:ext>
            </a:extLst>
          </p:cNvPr>
          <p:cNvSpPr txBox="1">
            <a:spLocks/>
          </p:cNvSpPr>
          <p:nvPr/>
        </p:nvSpPr>
        <p:spPr>
          <a:xfrm>
            <a:off x="476956" y="6244430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5DF6137C-07C7-3442-9D5B-70D81495CEA3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BAFB6CE-9CAF-F348-8732-8914A48B3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97809DD-B01A-3A48-83CC-56EFFA6DE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4E66F23C-8BA7-5D49-91D4-1261F6FA724C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457203" y="6254506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if a cybersecurity incident has occurred</a:t>
            </a:r>
          </a:p>
          <a:p>
            <a:pPr>
              <a:lnSpc>
                <a:spcPct val="100000"/>
              </a:lnSpc>
            </a:pPr>
            <a:r>
              <a:rPr lang="en-GB" sz="105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38 </a:t>
            </a:r>
            <a:r>
              <a:rPr lang="en-GB" sz="1050" b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warning: low basis</a:t>
            </a:r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472717561"/>
              </p:ext>
            </p:extLst>
          </p:nvPr>
        </p:nvGraphicFramePr>
        <p:xfrm>
          <a:off x="1524000" y="2653918"/>
          <a:ext cx="6199573" cy="311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1"/>
            <a:ext cx="7920880" cy="66460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total of 71% of those who have experienced an incident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(=26% of all respondents) say that this occurred in the past 12 months.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1909473"/>
            <a:ext cx="739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How many cybersecurity incidents have there been in the past 12 months in all the smart factories in your organisation?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2498DCA5-F8EE-F147-AC1D-6EF1B1C68F4B}"/>
              </a:ext>
            </a:extLst>
          </p:cNvPr>
          <p:cNvSpPr txBox="1">
            <a:spLocks/>
          </p:cNvSpPr>
          <p:nvPr/>
        </p:nvSpPr>
        <p:spPr>
          <a:xfrm>
            <a:off x="5723467" y="39123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90385C-1017-BF43-97A0-2DB4599087A9}"/>
              </a:ext>
            </a:extLst>
          </p:cNvPr>
          <p:cNvSpPr/>
          <p:nvPr/>
        </p:nvSpPr>
        <p:spPr>
          <a:xfrm>
            <a:off x="6658548" y="406964"/>
            <a:ext cx="205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Incidents in the past</a:t>
            </a:r>
          </a:p>
        </p:txBody>
      </p:sp>
      <p:sp>
        <p:nvSpPr>
          <p:cNvPr id="22" name="Tijdelijke aanduiding voor dianummer 4">
            <a:extLst>
              <a:ext uri="{FF2B5EF4-FFF2-40B4-BE49-F238E27FC236}">
                <a16:creationId xmlns:a16="http://schemas.microsoft.com/office/drawing/2014/main" id="{39CBFA2B-A532-D148-818B-9A4BD66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21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972CDFC-E15E-D740-9DB0-0C7BEFB25B49}"/>
              </a:ext>
            </a:extLst>
          </p:cNvPr>
          <p:cNvSpPr txBox="1"/>
          <p:nvPr/>
        </p:nvSpPr>
        <p:spPr>
          <a:xfrm>
            <a:off x="7666864" y="540499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24" name="Afgeronde rechthoek 14">
            <a:extLst>
              <a:ext uri="{FF2B5EF4-FFF2-40B4-BE49-F238E27FC236}">
                <a16:creationId xmlns:a16="http://schemas.microsoft.com/office/drawing/2014/main" id="{066C13D9-2B08-E342-9B8F-D614A962CA9F}"/>
              </a:ext>
            </a:extLst>
          </p:cNvPr>
          <p:cNvSpPr/>
          <p:nvPr/>
        </p:nvSpPr>
        <p:spPr>
          <a:xfrm>
            <a:off x="7300650" y="5488342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DE391430-9A69-C447-BD80-0DE9F587D24B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9D60899F-154F-A143-A420-8FC92DD93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FD30231-B0D8-9A43-8ACB-04E1ED573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93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08F47859-3868-9841-839A-B8454A166029}"/>
              </a:ext>
            </a:extLst>
          </p:cNvPr>
          <p:cNvSpPr/>
          <p:nvPr/>
        </p:nvSpPr>
        <p:spPr>
          <a:xfrm rot="5400000">
            <a:off x="4173528" y="-4173527"/>
            <a:ext cx="796945" cy="9144002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384650029"/>
              </p:ext>
            </p:extLst>
          </p:nvPr>
        </p:nvGraphicFramePr>
        <p:xfrm>
          <a:off x="1108971" y="2431066"/>
          <a:ext cx="6096000" cy="329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1"/>
            <a:ext cx="7920880" cy="66460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8% of those who have experienced an incident in the past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(=3% of all respondents), the incident stopped the production systems.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1909473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Did these incidents stop the production systems in the smart factories in your organisation?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7C313588-09BD-5F43-BAC1-03B8F7E7C81E}"/>
              </a:ext>
            </a:extLst>
          </p:cNvPr>
          <p:cNvSpPr txBox="1">
            <a:spLocks/>
          </p:cNvSpPr>
          <p:nvPr/>
        </p:nvSpPr>
        <p:spPr>
          <a:xfrm>
            <a:off x="5723467" y="39123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538787D-E906-C84B-AF4A-34FED029254E}"/>
              </a:ext>
            </a:extLst>
          </p:cNvPr>
          <p:cNvSpPr/>
          <p:nvPr/>
        </p:nvSpPr>
        <p:spPr>
          <a:xfrm>
            <a:off x="6658548" y="406964"/>
            <a:ext cx="205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Incidents in the past</a:t>
            </a:r>
          </a:p>
        </p:txBody>
      </p:sp>
      <p:sp>
        <p:nvSpPr>
          <p:cNvPr id="24" name="Tijdelijke aanduiding voor dianummer 4">
            <a:extLst>
              <a:ext uri="{FF2B5EF4-FFF2-40B4-BE49-F238E27FC236}">
                <a16:creationId xmlns:a16="http://schemas.microsoft.com/office/drawing/2014/main" id="{C882206A-AE22-5741-BCB5-5C552400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22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F6293A7B-C2CE-FA41-88D4-738DEE7BE3DD}"/>
              </a:ext>
            </a:extLst>
          </p:cNvPr>
          <p:cNvSpPr txBox="1">
            <a:spLocks/>
          </p:cNvSpPr>
          <p:nvPr/>
        </p:nvSpPr>
        <p:spPr>
          <a:xfrm>
            <a:off x="457203" y="6254506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5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if a cybersecurity incident has occurred</a:t>
            </a:r>
          </a:p>
          <a:p>
            <a:pPr>
              <a:lnSpc>
                <a:spcPct val="100000"/>
              </a:lnSpc>
            </a:pPr>
            <a:r>
              <a:rPr lang="en-GB" sz="105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38 </a:t>
            </a:r>
            <a:r>
              <a:rPr lang="en-GB" sz="1050" b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warning: low basis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04215A0-62C7-214B-9822-9394F93BFE00}"/>
              </a:ext>
            </a:extLst>
          </p:cNvPr>
          <p:cNvSpPr txBox="1"/>
          <p:nvPr/>
        </p:nvSpPr>
        <p:spPr>
          <a:xfrm>
            <a:off x="7666864" y="5404996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26" name="Afgeronde rechthoek 14">
            <a:extLst>
              <a:ext uri="{FF2B5EF4-FFF2-40B4-BE49-F238E27FC236}">
                <a16:creationId xmlns:a16="http://schemas.microsoft.com/office/drawing/2014/main" id="{188D8AA0-4F41-0A4C-8B4E-3BE27A7DA2A9}"/>
              </a:ext>
            </a:extLst>
          </p:cNvPr>
          <p:cNvSpPr/>
          <p:nvPr/>
        </p:nvSpPr>
        <p:spPr>
          <a:xfrm>
            <a:off x="7300650" y="5488342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EA07388-EAA5-7349-85CD-66DC8785597D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FEE9A908-32E6-104B-8EAC-A62AD705B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52" y="6317125"/>
            <a:ext cx="658021" cy="2230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4139307-A647-1547-9D37-450B1E161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63008470-5433-2C4B-BEF9-9097156F7B75}"/>
              </a:ext>
            </a:extLst>
          </p:cNvPr>
          <p:cNvSpPr/>
          <p:nvPr/>
        </p:nvSpPr>
        <p:spPr>
          <a:xfrm rot="5400000">
            <a:off x="4148539" y="-4198516"/>
            <a:ext cx="84692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457203" y="6244286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0"/>
            <a:ext cx="7920880" cy="83248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respondents are seriously concerned about cybersecurity incidents in their smart factories. A majority are expecting to encounter cybersecurity problems in the next year.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503547" y="1216939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2025330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How much do you agree with the statements below?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3E171F09-D95B-4255-B555-D97AA2671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286568"/>
              </p:ext>
            </p:extLst>
          </p:nvPr>
        </p:nvGraphicFramePr>
        <p:xfrm>
          <a:off x="404156" y="2275621"/>
          <a:ext cx="7687733" cy="412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Afgeronde rechthoek 11">
            <a:extLst>
              <a:ext uri="{FF2B5EF4-FFF2-40B4-BE49-F238E27FC236}">
                <a16:creationId xmlns:a16="http://schemas.microsoft.com/office/drawing/2014/main" id="{A444BAF5-1F5D-47DA-8814-83A269876AC4}"/>
              </a:ext>
            </a:extLst>
          </p:cNvPr>
          <p:cNvSpPr/>
          <p:nvPr/>
        </p:nvSpPr>
        <p:spPr>
          <a:xfrm>
            <a:off x="8375707" y="2293048"/>
            <a:ext cx="622180" cy="3240359"/>
          </a:xfrm>
          <a:prstGeom prst="round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F4DF613-DA7E-465C-9B92-C28693E9AB46}"/>
              </a:ext>
            </a:extLst>
          </p:cNvPr>
          <p:cNvSpPr/>
          <p:nvPr/>
        </p:nvSpPr>
        <p:spPr>
          <a:xfrm>
            <a:off x="8349320" y="2892421"/>
            <a:ext cx="69312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Calibri Light" panose="020F0302020204030204" pitchFamily="34" charset="0"/>
                <a:cs typeface="Calibri Light" panose="020F0302020204030204" pitchFamily="34" charset="0"/>
              </a:rPr>
              <a:t>71%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3A6D915-28DB-4B08-9AE9-29BA1D792887}"/>
              </a:ext>
            </a:extLst>
          </p:cNvPr>
          <p:cNvSpPr/>
          <p:nvPr/>
        </p:nvSpPr>
        <p:spPr>
          <a:xfrm>
            <a:off x="8353431" y="3632332"/>
            <a:ext cx="69312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Calibri Light" panose="020F0302020204030204" pitchFamily="34" charset="0"/>
                <a:cs typeface="Calibri Light" panose="020F0302020204030204" pitchFamily="34" charset="0"/>
              </a:rPr>
              <a:t>56%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A6900CF-F7E6-45FD-881A-35BB703993CF}"/>
              </a:ext>
            </a:extLst>
          </p:cNvPr>
          <p:cNvSpPr/>
          <p:nvPr/>
        </p:nvSpPr>
        <p:spPr>
          <a:xfrm>
            <a:off x="8345042" y="4378855"/>
            <a:ext cx="69312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Calibri Light" panose="020F0302020204030204" pitchFamily="34" charset="0"/>
                <a:cs typeface="Calibri Light" panose="020F0302020204030204" pitchFamily="34" charset="0"/>
              </a:rPr>
              <a:t>48%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FCF0688F-5735-4453-B971-062E9899F01D}"/>
              </a:ext>
            </a:extLst>
          </p:cNvPr>
          <p:cNvSpPr/>
          <p:nvPr/>
        </p:nvSpPr>
        <p:spPr>
          <a:xfrm>
            <a:off x="8328511" y="5125378"/>
            <a:ext cx="69312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>
                <a:latin typeface="Calibri Light" panose="020F0302020204030204" pitchFamily="34" charset="0"/>
                <a:cs typeface="Calibri Light" panose="020F0302020204030204" pitchFamily="34" charset="0"/>
              </a:rPr>
              <a:t>45%</a:t>
            </a:r>
          </a:p>
        </p:txBody>
      </p:sp>
      <p:sp>
        <p:nvSpPr>
          <p:cNvPr id="23" name="Stroomdiagram: Verbindingslijn 22">
            <a:extLst>
              <a:ext uri="{FF2B5EF4-FFF2-40B4-BE49-F238E27FC236}">
                <a16:creationId xmlns:a16="http://schemas.microsoft.com/office/drawing/2014/main" id="{DBDA86FE-1A91-47F9-BD2B-87F4CCFFCAB1}"/>
              </a:ext>
            </a:extLst>
          </p:cNvPr>
          <p:cNvSpPr/>
          <p:nvPr/>
        </p:nvSpPr>
        <p:spPr>
          <a:xfrm>
            <a:off x="8353692" y="1963710"/>
            <a:ext cx="671789" cy="653942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9C315F7-5811-4493-8AC0-564947C682EA}"/>
              </a:ext>
            </a:extLst>
          </p:cNvPr>
          <p:cNvSpPr txBox="1"/>
          <p:nvPr/>
        </p:nvSpPr>
        <p:spPr>
          <a:xfrm>
            <a:off x="8327039" y="2090955"/>
            <a:ext cx="74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F373C1A6-25A7-054B-8FAA-0E91DA0E8B21}"/>
              </a:ext>
            </a:extLst>
          </p:cNvPr>
          <p:cNvSpPr txBox="1">
            <a:spLocks/>
          </p:cNvSpPr>
          <p:nvPr/>
        </p:nvSpPr>
        <p:spPr>
          <a:xfrm>
            <a:off x="5723467" y="31294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E0FFF6F-9773-0C43-97CF-28CAF52DB875}"/>
              </a:ext>
            </a:extLst>
          </p:cNvPr>
          <p:cNvSpPr/>
          <p:nvPr/>
        </p:nvSpPr>
        <p:spPr>
          <a:xfrm>
            <a:off x="5777922" y="399135"/>
            <a:ext cx="293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Concerns about cybersecurity</a:t>
            </a:r>
          </a:p>
        </p:txBody>
      </p:sp>
      <p:sp>
        <p:nvSpPr>
          <p:cNvPr id="28" name="Tijdelijke aanduiding voor dianummer 4">
            <a:extLst>
              <a:ext uri="{FF2B5EF4-FFF2-40B4-BE49-F238E27FC236}">
                <a16:creationId xmlns:a16="http://schemas.microsoft.com/office/drawing/2014/main" id="{459A82EC-F3D6-0143-8D6E-96859856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9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23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60DDE9F-D7B5-DE4A-9FEA-369DAFFF2AAC}"/>
              </a:ext>
            </a:extLst>
          </p:cNvPr>
          <p:cNvSpPr txBox="1"/>
          <p:nvPr/>
        </p:nvSpPr>
        <p:spPr>
          <a:xfrm>
            <a:off x="7666864" y="5730473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31" name="Afgeronde rechthoek 14">
            <a:extLst>
              <a:ext uri="{FF2B5EF4-FFF2-40B4-BE49-F238E27FC236}">
                <a16:creationId xmlns:a16="http://schemas.microsoft.com/office/drawing/2014/main" id="{4FCA0C31-41BB-3240-ADC6-FDBE09D0456E}"/>
              </a:ext>
            </a:extLst>
          </p:cNvPr>
          <p:cNvSpPr/>
          <p:nvPr/>
        </p:nvSpPr>
        <p:spPr>
          <a:xfrm>
            <a:off x="7300650" y="5813819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48F22301-761A-A649-96CB-A207506B3FD4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AEFEDB2E-7ADD-964A-A578-3BCD51DE4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26" y="6317125"/>
            <a:ext cx="658021" cy="22307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ACACFABB-DB51-FA4D-859C-A4C0565B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3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2B2BF9D7-F88E-2141-A215-B1DA7AACB4F6}"/>
              </a:ext>
            </a:extLst>
          </p:cNvPr>
          <p:cNvSpPr/>
          <p:nvPr/>
        </p:nvSpPr>
        <p:spPr>
          <a:xfrm rot="5400000">
            <a:off x="4155757" y="-4217443"/>
            <a:ext cx="832485" cy="9144004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10"/>
          <p:cNvSpPr txBox="1">
            <a:spLocks/>
          </p:cNvSpPr>
          <p:nvPr/>
        </p:nvSpPr>
        <p:spPr>
          <a:xfrm>
            <a:off x="385532" y="6362068"/>
            <a:ext cx="3484485" cy="36933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029728"/>
            <a:ext cx="7920880" cy="8324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respondents who are decision-makers in relation to control systems are concerned about cybersecurity incidents in the (near) future. 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73694" y="1112643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1936588"/>
            <a:ext cx="7399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Calibri Light" panose="020F0302020204030204" pitchFamily="34" charset="0"/>
                <a:cs typeface="Calibri Light" panose="020F0302020204030204" pitchFamily="34" charset="0"/>
              </a:rPr>
              <a:t>How much do you agree with the statements below?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EE3B9C0-8B1D-43A4-9F33-A62AE11A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66596"/>
              </p:ext>
            </p:extLst>
          </p:nvPr>
        </p:nvGraphicFramePr>
        <p:xfrm>
          <a:off x="473694" y="2295271"/>
          <a:ext cx="8441708" cy="4023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283">
                  <a:extLst>
                    <a:ext uri="{9D8B030D-6E8A-4147-A177-3AD203B41FA5}">
                      <a16:colId xmlns:a16="http://schemas.microsoft.com/office/drawing/2014/main" val="1803145985"/>
                    </a:ext>
                  </a:extLst>
                </a:gridCol>
                <a:gridCol w="446310">
                  <a:extLst>
                    <a:ext uri="{9D8B030D-6E8A-4147-A177-3AD203B41FA5}">
                      <a16:colId xmlns:a16="http://schemas.microsoft.com/office/drawing/2014/main" val="4213310364"/>
                    </a:ext>
                  </a:extLst>
                </a:gridCol>
                <a:gridCol w="551801">
                  <a:extLst>
                    <a:ext uri="{9D8B030D-6E8A-4147-A177-3AD203B41FA5}">
                      <a16:colId xmlns:a16="http://schemas.microsoft.com/office/drawing/2014/main" val="315090642"/>
                    </a:ext>
                  </a:extLst>
                </a:gridCol>
                <a:gridCol w="674404">
                  <a:extLst>
                    <a:ext uri="{9D8B030D-6E8A-4147-A177-3AD203B41FA5}">
                      <a16:colId xmlns:a16="http://schemas.microsoft.com/office/drawing/2014/main" val="40065006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3931551579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861767401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3357774428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3582049598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2223741517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2980799383"/>
                    </a:ext>
                  </a:extLst>
                </a:gridCol>
                <a:gridCol w="715130">
                  <a:extLst>
                    <a:ext uri="{9D8B030D-6E8A-4147-A177-3AD203B41FA5}">
                      <a16:colId xmlns:a16="http://schemas.microsoft.com/office/drawing/2014/main" val="3560606886"/>
                    </a:ext>
                  </a:extLst>
                </a:gridCol>
              </a:tblGrid>
              <a:tr h="9920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4976" marR="4976" marT="4976" marB="0" anchor="ctr">
                    <a:lnL w="6350" cmpd="sng">
                      <a:noFill/>
                      <a:prstDash val="solid"/>
                    </a:lnL>
                    <a:lnR w="6350" cmpd="sng">
                      <a:noFill/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200" b="0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976" marR="4976" marT="4976" marB="0" anchor="b">
                    <a:lnL w="6350" cmpd="sng">
                      <a:noFill/>
                      <a:prstDash val="solid"/>
                    </a:lnL>
                    <a:lnR w="6350" cmpd="sng">
                      <a:noFill/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 marL="4976" marR="4976" marT="4976" marB="0" anchor="b">
                    <a:lnL w="6350" cmpd="sng">
                      <a:noFill/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Company size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8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02806"/>
                  </a:ext>
                </a:extLst>
              </a:tr>
              <a:tr h="601056">
                <a:tc>
                  <a:txBody>
                    <a:bodyPr/>
                    <a:lstStyle/>
                    <a:p>
                      <a:pPr algn="l" rtl="0" fontAlgn="b"/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976" marR="4976" marT="4976" marB="0" anchor="b">
                    <a:lnL w="6350" cmpd="sng">
                      <a:noFill/>
                      <a:prstDash val="solid"/>
                    </a:lnL>
                    <a:lnR w="6350" cmpd="sng">
                      <a:noFill/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nl-NL" sz="1200" b="0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976" marR="4976" marT="4976" marB="0" anchor="b">
                    <a:lnL w="6350" cmpd="sng">
                      <a:noFill/>
                      <a:prstDash val="solid"/>
                    </a:lnL>
                    <a:lnR w="6350" cmpd="sng">
                      <a:noFill/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500 - 4,999 employees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5,000+ employees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92644"/>
                  </a:ext>
                </a:extLst>
              </a:tr>
              <a:tr h="63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There is a high risk that one of our smart factories will be the victim of a cybersecurity incident.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Agree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61.1% A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47524"/>
                  </a:ext>
                </a:extLst>
              </a:tr>
              <a:tr h="6330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I am afraid that a cybersecurity incident could have a significant effect on our production.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Agree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81.5% A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84.2% A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32464"/>
                  </a:ext>
                </a:extLst>
              </a:tr>
              <a:tr h="4760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I am not worried about cybersecurity in my organisation at all.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Agree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57.8% B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95889"/>
                  </a:ext>
                </a:extLst>
              </a:tr>
              <a:tr h="6881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I expect that my organisation will encounter cybersecurity problems in the next year.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GB" sz="900" u="none" strike="noStrike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Agree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68.5% A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4976" marR="4976" marT="4976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68334"/>
                  </a:ext>
                </a:extLst>
              </a:tr>
            </a:tbl>
          </a:graphicData>
        </a:graphic>
      </p:graphicFrame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8016DE42-CE0B-4947-8596-A19A67D83349}"/>
              </a:ext>
            </a:extLst>
          </p:cNvPr>
          <p:cNvSpPr txBox="1">
            <a:spLocks/>
          </p:cNvSpPr>
          <p:nvPr/>
        </p:nvSpPr>
        <p:spPr>
          <a:xfrm>
            <a:off x="5723467" y="-9162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E2AEBE3-EEE8-A842-A590-672D6C5D6BA5}"/>
              </a:ext>
            </a:extLst>
          </p:cNvPr>
          <p:cNvSpPr/>
          <p:nvPr/>
        </p:nvSpPr>
        <p:spPr>
          <a:xfrm>
            <a:off x="5777922" y="358679"/>
            <a:ext cx="293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Concerns about cybersecurity</a:t>
            </a:r>
          </a:p>
        </p:txBody>
      </p:sp>
      <p:sp>
        <p:nvSpPr>
          <p:cNvPr id="20" name="Tijdelijke aanduiding voor dianummer 4">
            <a:extLst>
              <a:ext uri="{FF2B5EF4-FFF2-40B4-BE49-F238E27FC236}">
                <a16:creationId xmlns:a16="http://schemas.microsoft.com/office/drawing/2014/main" id="{5B3ABAAA-E696-6941-AEE5-6D679B3C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218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24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74998" y="6400357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7108784" y="6493640"/>
            <a:ext cx="366214" cy="21951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56EC55-1A71-7645-B321-0511D8D3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5135172-AD51-9447-8343-F18F481C62C6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4B0D016-B348-B64E-99C3-E70368DD7AE2}"/>
              </a:ext>
            </a:extLst>
          </p:cNvPr>
          <p:cNvSpPr txBox="1">
            <a:spLocks/>
          </p:cNvSpPr>
          <p:nvPr/>
        </p:nvSpPr>
        <p:spPr>
          <a:xfrm>
            <a:off x="6642723" y="136537"/>
            <a:ext cx="206587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1DF8FB0C-7597-D942-8574-E4052C1CBA26}"/>
              </a:ext>
            </a:extLst>
          </p:cNvPr>
          <p:cNvSpPr/>
          <p:nvPr/>
        </p:nvSpPr>
        <p:spPr>
          <a:xfrm>
            <a:off x="373596" y="4248998"/>
            <a:ext cx="8218805" cy="465536"/>
          </a:xfrm>
          <a:prstGeom prst="roundRect">
            <a:avLst>
              <a:gd name="adj" fmla="val 270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DC6A7D12-40B2-3D4E-9E84-B333D82C350E}"/>
              </a:ext>
            </a:extLst>
          </p:cNvPr>
          <p:cNvSpPr txBox="1">
            <a:spLocks/>
          </p:cNvSpPr>
          <p:nvPr/>
        </p:nvSpPr>
        <p:spPr>
          <a:xfrm>
            <a:off x="1113790" y="2893249"/>
            <a:ext cx="8616462" cy="18726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500" kern="120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Composition of sample</a:t>
            </a:r>
            <a:b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Results  </a:t>
            </a:r>
            <a:b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General conclusions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D0A2DCE6-7CF0-8E4D-BA09-3EA63290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218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25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B6F624-4B09-8E4E-AA0F-8ED17D57E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9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BBC40D-F4FD-EA4B-9AE9-C627A3E22E78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Afgeronde rechthoek 5">
            <a:extLst>
              <a:ext uri="{FF2B5EF4-FFF2-40B4-BE49-F238E27FC236}">
                <a16:creationId xmlns:a16="http://schemas.microsoft.com/office/drawing/2014/main" id="{07111DDB-AB95-0740-A402-EA17CB32D1BB}"/>
              </a:ext>
            </a:extLst>
          </p:cNvPr>
          <p:cNvSpPr/>
          <p:nvPr/>
        </p:nvSpPr>
        <p:spPr>
          <a:xfrm>
            <a:off x="1454648" y="1547654"/>
            <a:ext cx="7054354" cy="15743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respondents state that their company has created an </a:t>
            </a:r>
            <a:r>
              <a:rPr lang="en-GB" sz="11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process 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 </a:t>
            </a:r>
            <a:r>
              <a:rPr lang="en-GB" sz="1100" b="1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1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response process 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deciding on its cybersecurity measures, but the employees are not sufficiently aware of their content.</a:t>
            </a:r>
          </a:p>
          <a:p>
            <a:pPr marL="550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Having a </a:t>
            </a:r>
            <a:r>
              <a:rPr lang="en-GB" sz="11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shared vision 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GB" sz="11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insight into cybersecurity systems and technologies for production systems 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seen as the top priorities when considering collaboration between the IT and/or IT security division and the industrial control system management division.</a:t>
            </a:r>
          </a:p>
          <a:p>
            <a:pPr marL="550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out of five respondents (almost half of the respondents from focus sectors) state that </a:t>
            </a:r>
            <a:r>
              <a:rPr lang="en-GB" sz="1100" b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protocol gateway 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been installed in their factory network. 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44F726-991E-224D-AEEC-9165FBFC99D3}"/>
              </a:ext>
            </a:extLst>
          </p:cNvPr>
          <p:cNvSpPr/>
          <p:nvPr/>
        </p:nvSpPr>
        <p:spPr>
          <a:xfrm>
            <a:off x="740179" y="1870235"/>
            <a:ext cx="817200" cy="81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Afgeronde rechthoek 5">
            <a:extLst>
              <a:ext uri="{FF2B5EF4-FFF2-40B4-BE49-F238E27FC236}">
                <a16:creationId xmlns:a16="http://schemas.microsoft.com/office/drawing/2014/main" id="{B0F25DEA-7676-5E49-8264-6B0D25DF384C}"/>
              </a:ext>
            </a:extLst>
          </p:cNvPr>
          <p:cNvSpPr/>
          <p:nvPr/>
        </p:nvSpPr>
        <p:spPr>
          <a:xfrm>
            <a:off x="1454647" y="3417492"/>
            <a:ext cx="7054353" cy="9824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863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out of five respondents state that their company has experienced a </a:t>
            </a:r>
            <a:r>
              <a:rPr lang="en-GB" sz="110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 past. According to one in four of them this happened in the past year. </a:t>
            </a:r>
          </a:p>
          <a:p>
            <a:pPr marL="550863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8% of cases it stopped the production systems. 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A699524B-2380-AF4C-AA4D-1288C3DB89BD}"/>
              </a:ext>
            </a:extLst>
          </p:cNvPr>
          <p:cNvSpPr/>
          <p:nvPr/>
        </p:nvSpPr>
        <p:spPr>
          <a:xfrm>
            <a:off x="740179" y="3500112"/>
            <a:ext cx="817200" cy="81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Afgeronde rechthoek 5">
            <a:extLst>
              <a:ext uri="{FF2B5EF4-FFF2-40B4-BE49-F238E27FC236}">
                <a16:creationId xmlns:a16="http://schemas.microsoft.com/office/drawing/2014/main" id="{0FD46271-1763-E448-875E-3E722D99463D}"/>
              </a:ext>
            </a:extLst>
          </p:cNvPr>
          <p:cNvSpPr/>
          <p:nvPr/>
        </p:nvSpPr>
        <p:spPr>
          <a:xfrm>
            <a:off x="1454647" y="4753695"/>
            <a:ext cx="7054353" cy="11263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0863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majority of respondents, and certainly of decision-makers in relation to IT and control systems, are worried about cybersecurity incidents in the future. </a:t>
            </a:r>
          </a:p>
          <a:p>
            <a:pPr marL="1008063" lvl="1" indent="-285750" defTabSz="914400">
              <a:buFont typeface="Wingdings" pitchFamily="2" charset="2"/>
              <a:buChar char="q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total of 71% are afraid that this type of incident could have a significant effect on their production</a:t>
            </a:r>
          </a:p>
          <a:p>
            <a:pPr marL="1008063" lvl="1" indent="-285750" defTabSz="914400">
              <a:buFont typeface="Wingdings" pitchFamily="2" charset="2"/>
              <a:buChar char="q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addition, 56% expect that their company will encounter this during the coming year</a:t>
            </a:r>
          </a:p>
          <a:p>
            <a:pPr marL="1008063" lvl="1" indent="-285750" defTabSz="914400">
              <a:buFont typeface="Wingdings" pitchFamily="2" charset="2"/>
              <a:buChar char="q"/>
              <a:defRPr/>
            </a:pP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Finally, 48% assess the risk of a </a:t>
            </a:r>
            <a:r>
              <a:rPr lang="en-GB" sz="110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cyberincident</a:t>
            </a:r>
            <a:r>
              <a:rPr lang="en-GB" sz="11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their smart factories as “very high”.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1F77AF1A-EF39-7448-9818-7F16CB85D7B0}"/>
              </a:ext>
            </a:extLst>
          </p:cNvPr>
          <p:cNvSpPr/>
          <p:nvPr/>
        </p:nvSpPr>
        <p:spPr>
          <a:xfrm>
            <a:off x="740179" y="4908248"/>
            <a:ext cx="817200" cy="81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8F682AED-86B5-5F49-B42D-7AB66514E05F}"/>
              </a:ext>
            </a:extLst>
          </p:cNvPr>
          <p:cNvSpPr txBox="1">
            <a:spLocks/>
          </p:cNvSpPr>
          <p:nvPr/>
        </p:nvSpPr>
        <p:spPr>
          <a:xfrm>
            <a:off x="6642723" y="136070"/>
            <a:ext cx="206587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facts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8" name="Tijdelijke aanduiding voor dianummer 4">
            <a:extLst>
              <a:ext uri="{FF2B5EF4-FFF2-40B4-BE49-F238E27FC236}">
                <a16:creationId xmlns:a16="http://schemas.microsoft.com/office/drawing/2014/main" id="{BECE1A02-3870-454B-B6A4-6019706A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701" y="6463261"/>
            <a:ext cx="539299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26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F222D7ED-F0BA-7D4C-A1C0-79EF44BE09D0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453B85BD-B413-C84F-AE56-89291A3D9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A15DEA-A5F8-2E44-BD40-05C613795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0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5135172-AD51-9447-8343-F18F481C62C6}"/>
              </a:ext>
            </a:extLst>
          </p:cNvPr>
          <p:cNvSpPr/>
          <p:nvPr/>
        </p:nvSpPr>
        <p:spPr>
          <a:xfrm rot="5400000">
            <a:off x="4182020" y="-4182017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B02053B0-7781-684E-9F4D-5E9C689E90A9}"/>
              </a:ext>
            </a:extLst>
          </p:cNvPr>
          <p:cNvSpPr txBox="1">
            <a:spLocks/>
          </p:cNvSpPr>
          <p:nvPr/>
        </p:nvSpPr>
        <p:spPr>
          <a:xfrm>
            <a:off x="6642723" y="136537"/>
            <a:ext cx="206587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design</a:t>
            </a:r>
            <a:b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>
              <a:solidFill>
                <a:schemeClr val="bg1"/>
              </a:solidFill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0D48C56-A95F-F247-B308-628E220A64F2}"/>
              </a:ext>
            </a:extLst>
          </p:cNvPr>
          <p:cNvGrpSpPr/>
          <p:nvPr/>
        </p:nvGrpSpPr>
        <p:grpSpPr>
          <a:xfrm>
            <a:off x="489649" y="1430866"/>
            <a:ext cx="6610589" cy="4706256"/>
            <a:chOff x="899344" y="1430866"/>
            <a:chExt cx="6610589" cy="4706256"/>
          </a:xfrm>
        </p:grpSpPr>
        <p:sp>
          <p:nvSpPr>
            <p:cNvPr id="5" name="Tijdelijke aanduiding voor inhoud 6">
              <a:extLst>
                <a:ext uri="{FF2B5EF4-FFF2-40B4-BE49-F238E27FC236}">
                  <a16:creationId xmlns:a16="http://schemas.microsoft.com/office/drawing/2014/main" id="{1FA07FB3-466C-BE4D-B480-38717F67A080}"/>
                </a:ext>
              </a:extLst>
            </p:cNvPr>
            <p:cNvSpPr txBox="1">
              <a:spLocks/>
            </p:cNvSpPr>
            <p:nvPr/>
          </p:nvSpPr>
          <p:spPr>
            <a:xfrm>
              <a:off x="899344" y="1430866"/>
              <a:ext cx="6610589" cy="4706256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Purpose of the study</a:t>
              </a:r>
            </a:p>
            <a:p>
              <a:pPr marL="285750" indent="-2857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Brief survey on cybersecurity in industrial cybersecurity in the Belux</a:t>
              </a:r>
            </a:p>
            <a:p>
              <a:pPr algn="l"/>
              <a:endParaRPr lang="nl-NL" sz="14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GB" sz="1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Target group</a:t>
              </a:r>
            </a:p>
            <a:p>
              <a:pPr marL="171450" indent="-1714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Belgians working in companies with more than 500 employees, who have decision-making authority over, influence on or at least good insight into decisions relating to industrial control systems and IT systems in their company </a:t>
              </a:r>
            </a:p>
            <a:p>
              <a:pPr marL="171450" indent="-1714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Focus on employees within production companies, logistics &amp; transport, maritime, rail and aviation industries and oil, gas and chemical industries</a:t>
              </a:r>
            </a:p>
            <a:p>
              <a:pPr marL="171450" indent="-1714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Focus on employees from IT and operational departments (production, maintenance, etc.)</a:t>
              </a:r>
            </a:p>
            <a:p>
              <a:pPr marL="171450" indent="-1714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Focus on individuals in a management position</a:t>
              </a:r>
            </a:p>
            <a:p>
              <a:pPr lvl="1"/>
              <a:endParaRPr lang="nl-NL" sz="14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GB" sz="1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Method</a:t>
              </a:r>
              <a:endParaRPr lang="en-GB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Field work mainly carried out on the </a:t>
              </a:r>
              <a:r>
                <a:rPr lang="en-GB" sz="1100" err="1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iVOX</a:t>
              </a: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online survey panel (n=96) and partly on the database of Trend Micro itself (n=8)</a:t>
              </a:r>
            </a:p>
            <a:p>
              <a:pPr marL="285750" indent="-2857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Field work: from 19/11/2020 to 8/3/2021</a:t>
              </a:r>
            </a:p>
            <a:p>
              <a:pPr marL="285750" indent="-2857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N: 104</a:t>
              </a:r>
            </a:p>
            <a:p>
              <a:pPr marL="285750" indent="-28575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Maximum margin of error with a sample of 104 respondents (95% confidence): 9.58%</a:t>
              </a:r>
            </a:p>
            <a:p>
              <a:pPr lvl="1"/>
              <a:endParaRPr lang="nl-NL" sz="240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en-GB" sz="18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Significant differences</a:t>
              </a:r>
            </a:p>
            <a:p>
              <a:pPr marL="342900" indent="-342900" algn="l">
                <a:buClr>
                  <a:schemeClr val="tx1">
                    <a:lumMod val="65000"/>
                    <a:lumOff val="3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GB" sz="110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Significant differences (95% confidence interval) are indicated with 	            or  </a:t>
              </a:r>
            </a:p>
            <a:p>
              <a:pPr lvl="1"/>
              <a:endParaRPr lang="nl-NL" sz="2400">
                <a:solidFill>
                  <a:srgbClr val="996633"/>
                </a:solidFill>
                <a:cs typeface="Aharoni" pitchFamily="2" charset="-79"/>
              </a:endParaRPr>
            </a:p>
          </p:txBody>
        </p:sp>
        <p:sp>
          <p:nvSpPr>
            <p:cNvPr id="7" name="Afgeronde rechthoek 13">
              <a:extLst>
                <a:ext uri="{FF2B5EF4-FFF2-40B4-BE49-F238E27FC236}">
                  <a16:creationId xmlns:a16="http://schemas.microsoft.com/office/drawing/2014/main" id="{3E1AE823-456D-4E4A-AE60-9F808E056061}"/>
                </a:ext>
              </a:extLst>
            </p:cNvPr>
            <p:cNvSpPr/>
            <p:nvPr/>
          </p:nvSpPr>
          <p:spPr>
            <a:xfrm>
              <a:off x="5705064" y="5569220"/>
              <a:ext cx="282119" cy="151076"/>
            </a:xfrm>
            <a:prstGeom prst="round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Afgeronde rechthoek 13">
              <a:extLst>
                <a:ext uri="{FF2B5EF4-FFF2-40B4-BE49-F238E27FC236}">
                  <a16:creationId xmlns:a16="http://schemas.microsoft.com/office/drawing/2014/main" id="{6946B485-ED10-494F-88CE-1C1912C302AD}"/>
                </a:ext>
              </a:extLst>
            </p:cNvPr>
            <p:cNvSpPr/>
            <p:nvPr/>
          </p:nvSpPr>
          <p:spPr>
            <a:xfrm>
              <a:off x="5122636" y="5569220"/>
              <a:ext cx="288814" cy="15107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48D61A80-A608-B344-9560-9C3F83F6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418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3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5126735F-75AB-2247-90C5-AB013EFC2F02}"/>
              </a:ext>
            </a:extLst>
          </p:cNvPr>
          <p:cNvCxnSpPr/>
          <p:nvPr/>
        </p:nvCxnSpPr>
        <p:spPr>
          <a:xfrm>
            <a:off x="536568" y="6226897"/>
            <a:ext cx="781493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E722392C-9D93-284A-9367-9C00CB515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74" y="6317125"/>
            <a:ext cx="658021" cy="223075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EB41C45-ED28-4449-9D17-3E2A497C7F39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75BCD5-5EF0-EA42-B817-8F18A6E6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5135172-AD51-9447-8343-F18F481C62C6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6D580A3D-BA19-D347-AF4D-3109C48C231E}"/>
              </a:ext>
            </a:extLst>
          </p:cNvPr>
          <p:cNvSpPr/>
          <p:nvPr/>
        </p:nvSpPr>
        <p:spPr>
          <a:xfrm>
            <a:off x="212729" y="2903527"/>
            <a:ext cx="8218805" cy="465536"/>
          </a:xfrm>
          <a:prstGeom prst="roundRect">
            <a:avLst>
              <a:gd name="adj" fmla="val 270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8FB9C00A-94AE-5742-9954-4F7C7A0DA006}"/>
              </a:ext>
            </a:extLst>
          </p:cNvPr>
          <p:cNvSpPr txBox="1">
            <a:spLocks/>
          </p:cNvSpPr>
          <p:nvPr/>
        </p:nvSpPr>
        <p:spPr>
          <a:xfrm>
            <a:off x="925195" y="2732381"/>
            <a:ext cx="8616462" cy="18726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Composition of sample</a:t>
            </a:r>
            <a:br>
              <a:rPr lang="en-GB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Results  </a:t>
            </a:r>
            <a:b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General conclusions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4B0D016-B348-B64E-99C3-E70368DD7AE2}"/>
              </a:ext>
            </a:extLst>
          </p:cNvPr>
          <p:cNvSpPr txBox="1">
            <a:spLocks/>
          </p:cNvSpPr>
          <p:nvPr/>
        </p:nvSpPr>
        <p:spPr>
          <a:xfrm>
            <a:off x="6642723" y="136537"/>
            <a:ext cx="206587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F68DCA79-15D5-CB49-9491-C8743A5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418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4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9E4BC5A-B418-F247-BE0E-0380D4BA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51501EA-69BC-4243-AB2D-E9B6ECFCC0A2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97E75C5-5C8A-5E4E-B2C7-3C3E17E62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935486"/>
              </p:ext>
            </p:extLst>
          </p:nvPr>
        </p:nvGraphicFramePr>
        <p:xfrm>
          <a:off x="1595718" y="1102226"/>
          <a:ext cx="7555267" cy="502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D26C116-34F7-D74B-8DAE-2A430BE3C79C}"/>
              </a:ext>
            </a:extLst>
          </p:cNvPr>
          <p:cNvCxnSpPr/>
          <p:nvPr/>
        </p:nvCxnSpPr>
        <p:spPr>
          <a:xfrm flipV="1">
            <a:off x="573737" y="2706937"/>
            <a:ext cx="7995488" cy="220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C613E57-A32D-ED43-A0F1-53F715340EB0}"/>
              </a:ext>
            </a:extLst>
          </p:cNvPr>
          <p:cNvCxnSpPr/>
          <p:nvPr/>
        </p:nvCxnSpPr>
        <p:spPr>
          <a:xfrm flipV="1">
            <a:off x="573737" y="3409689"/>
            <a:ext cx="7995488" cy="18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C8E38428-1977-9D48-B2B6-13B084953D8B}"/>
              </a:ext>
            </a:extLst>
          </p:cNvPr>
          <p:cNvSpPr/>
          <p:nvPr/>
        </p:nvSpPr>
        <p:spPr>
          <a:xfrm>
            <a:off x="573737" y="2199790"/>
            <a:ext cx="1360710" cy="39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Company size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C15E1302-BB11-B24B-9233-A8EDFB310F71}"/>
              </a:ext>
            </a:extLst>
          </p:cNvPr>
          <p:cNvSpPr/>
          <p:nvPr/>
        </p:nvSpPr>
        <p:spPr>
          <a:xfrm>
            <a:off x="573737" y="5347964"/>
            <a:ext cx="1360710" cy="39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</a:p>
        </p:txBody>
      </p:sp>
      <p:sp>
        <p:nvSpPr>
          <p:cNvPr id="17" name="Afgeronde rechthoek 14">
            <a:extLst>
              <a:ext uri="{FF2B5EF4-FFF2-40B4-BE49-F238E27FC236}">
                <a16:creationId xmlns:a16="http://schemas.microsoft.com/office/drawing/2014/main" id="{EB4D843D-EF46-2B4B-8FF7-49A9EFB2A469}"/>
              </a:ext>
            </a:extLst>
          </p:cNvPr>
          <p:cNvSpPr/>
          <p:nvPr/>
        </p:nvSpPr>
        <p:spPr>
          <a:xfrm>
            <a:off x="573737" y="2913124"/>
            <a:ext cx="1360710" cy="39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Sector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16EEABB-E7B5-754E-9F36-C81248E40FB9}"/>
              </a:ext>
            </a:extLst>
          </p:cNvPr>
          <p:cNvSpPr txBox="1"/>
          <p:nvPr/>
        </p:nvSpPr>
        <p:spPr>
          <a:xfrm>
            <a:off x="6934628" y="3843838"/>
            <a:ext cx="18545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Calibri Light" panose="020F0302020204030204" pitchFamily="34" charset="0"/>
                <a:cs typeface="Calibri Light" panose="020F0302020204030204" pitchFamily="34" charset="0"/>
              </a:rPr>
              <a:t>* Focus sectors: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alibri Light" panose="020F0302020204030204" pitchFamily="34" charset="0"/>
                <a:cs typeface="Calibri Light" panose="020F0302020204030204" pitchFamily="34" charset="0"/>
              </a:rPr>
              <a:t>Production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alibri Light" panose="020F0302020204030204" pitchFamily="34" charset="0"/>
                <a:cs typeface="Calibri Light" panose="020F0302020204030204" pitchFamily="34" charset="0"/>
              </a:rPr>
              <a:t>Logistics and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alibri Light" panose="020F0302020204030204" pitchFamily="34" charset="0"/>
                <a:cs typeface="Calibri Light" panose="020F0302020204030204" pitchFamily="34" charset="0"/>
              </a:rPr>
              <a:t>Maritime, rail and aviation industries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alibri Light" panose="020F0302020204030204" pitchFamily="34" charset="0"/>
                <a:cs typeface="Calibri Light" panose="020F0302020204030204" pitchFamily="34" charset="0"/>
              </a:rPr>
              <a:t>Oil and gas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>
                <a:latin typeface="Calibri Light" panose="020F0302020204030204" pitchFamily="34" charset="0"/>
                <a:cs typeface="Calibri Light" panose="020F0302020204030204" pitchFamily="34" charset="0"/>
              </a:rPr>
              <a:t>Chemical industry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9F2FFEC3-4ED5-1448-B3D7-BA9642B45AFD}"/>
              </a:ext>
            </a:extLst>
          </p:cNvPr>
          <p:cNvSpPr txBox="1">
            <a:spLocks/>
          </p:cNvSpPr>
          <p:nvPr/>
        </p:nvSpPr>
        <p:spPr>
          <a:xfrm>
            <a:off x="4919133" y="136537"/>
            <a:ext cx="378946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sample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0" name="Tijdelijke aanduiding voor dianummer 4">
            <a:extLst>
              <a:ext uri="{FF2B5EF4-FFF2-40B4-BE49-F238E27FC236}">
                <a16:creationId xmlns:a16="http://schemas.microsoft.com/office/drawing/2014/main" id="{16899E11-4A02-8045-BC58-D6DDBE2A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418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5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BC298050-9338-AF45-BB73-F828D6B76BB8}"/>
              </a:ext>
            </a:extLst>
          </p:cNvPr>
          <p:cNvSpPr txBox="1">
            <a:spLocks/>
          </p:cNvSpPr>
          <p:nvPr/>
        </p:nvSpPr>
        <p:spPr>
          <a:xfrm>
            <a:off x="446570" y="627074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8BE33B5-A02B-DF4E-8288-7D447A7D7A2E}"/>
              </a:ext>
            </a:extLst>
          </p:cNvPr>
          <p:cNvCxnSpPr/>
          <p:nvPr/>
        </p:nvCxnSpPr>
        <p:spPr>
          <a:xfrm>
            <a:off x="536568" y="6226897"/>
            <a:ext cx="781493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27D3ABC7-F0E5-C94D-A972-EDF23883F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F058C34-9AB9-9C41-A0DA-7048AB450A2B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0A4EFEF-15F5-0743-A2F1-49698C32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7933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51501EA-69BC-4243-AB2D-E9B6ECFCC0A2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9F2FFEC3-4ED5-1448-B3D7-BA9642B45AFD}"/>
              </a:ext>
            </a:extLst>
          </p:cNvPr>
          <p:cNvSpPr txBox="1">
            <a:spLocks/>
          </p:cNvSpPr>
          <p:nvPr/>
        </p:nvSpPr>
        <p:spPr>
          <a:xfrm>
            <a:off x="4919133" y="136537"/>
            <a:ext cx="378946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of sample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graphicFrame>
        <p:nvGraphicFramePr>
          <p:cNvPr id="20" name="Grafiek 19">
            <a:extLst>
              <a:ext uri="{FF2B5EF4-FFF2-40B4-BE49-F238E27FC236}">
                <a16:creationId xmlns:a16="http://schemas.microsoft.com/office/drawing/2014/main" id="{6D6FC072-1F7F-C648-ADDB-8B64C4BDB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478839"/>
              </p:ext>
            </p:extLst>
          </p:nvPr>
        </p:nvGraphicFramePr>
        <p:xfrm>
          <a:off x="1985184" y="1224884"/>
          <a:ext cx="7555267" cy="502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3B79C0E-7B83-DA41-8E52-7B1CCAE41727}"/>
              </a:ext>
            </a:extLst>
          </p:cNvPr>
          <p:cNvCxnSpPr/>
          <p:nvPr/>
        </p:nvCxnSpPr>
        <p:spPr>
          <a:xfrm flipV="1">
            <a:off x="457203" y="4772368"/>
            <a:ext cx="7995488" cy="220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5068DA4-ACB4-204E-8B03-35EB03BEFD16}"/>
              </a:ext>
            </a:extLst>
          </p:cNvPr>
          <p:cNvCxnSpPr/>
          <p:nvPr/>
        </p:nvCxnSpPr>
        <p:spPr>
          <a:xfrm flipV="1">
            <a:off x="574256" y="3508974"/>
            <a:ext cx="7995488" cy="189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fgeronde rechthoek 13">
            <a:extLst>
              <a:ext uri="{FF2B5EF4-FFF2-40B4-BE49-F238E27FC236}">
                <a16:creationId xmlns:a16="http://schemas.microsoft.com/office/drawing/2014/main" id="{799806F7-F62D-424C-BDE6-D7B9F06EA5BE}"/>
              </a:ext>
            </a:extLst>
          </p:cNvPr>
          <p:cNvSpPr/>
          <p:nvPr/>
        </p:nvSpPr>
        <p:spPr>
          <a:xfrm>
            <a:off x="574256" y="2942480"/>
            <a:ext cx="1410928" cy="396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20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</p:txBody>
      </p:sp>
      <p:sp>
        <p:nvSpPr>
          <p:cNvPr id="24" name="Afgeronde rechthoek 14">
            <a:extLst>
              <a:ext uri="{FF2B5EF4-FFF2-40B4-BE49-F238E27FC236}">
                <a16:creationId xmlns:a16="http://schemas.microsoft.com/office/drawing/2014/main" id="{895EF3A9-91E1-CC43-A492-03FF8B86CF54}"/>
              </a:ext>
            </a:extLst>
          </p:cNvPr>
          <p:cNvSpPr/>
          <p:nvPr/>
        </p:nvSpPr>
        <p:spPr>
          <a:xfrm>
            <a:off x="574256" y="5462980"/>
            <a:ext cx="1410928" cy="39008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20">
                <a:latin typeface="Calibri" panose="020F0502020204030204" pitchFamily="34" charset="0"/>
                <a:cs typeface="Calibri" panose="020F0502020204030204" pitchFamily="34" charset="0"/>
              </a:rPr>
              <a:t>Influence on IT</a:t>
            </a: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BAE406BF-4B95-234C-977D-98B96376A6E8}"/>
              </a:ext>
            </a:extLst>
          </p:cNvPr>
          <p:cNvSpPr txBox="1">
            <a:spLocks/>
          </p:cNvSpPr>
          <p:nvPr/>
        </p:nvSpPr>
        <p:spPr>
          <a:xfrm>
            <a:off x="446570" y="627074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sp>
        <p:nvSpPr>
          <p:cNvPr id="26" name="Afgeronde rechthoek 14">
            <a:extLst>
              <a:ext uri="{FF2B5EF4-FFF2-40B4-BE49-F238E27FC236}">
                <a16:creationId xmlns:a16="http://schemas.microsoft.com/office/drawing/2014/main" id="{8E67BF6C-573F-4A42-9DDC-6ABE84E19B3C}"/>
              </a:ext>
            </a:extLst>
          </p:cNvPr>
          <p:cNvSpPr/>
          <p:nvPr/>
        </p:nvSpPr>
        <p:spPr>
          <a:xfrm>
            <a:off x="574256" y="4283118"/>
            <a:ext cx="1410928" cy="3900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70">
                <a:latin typeface="Calibri" panose="020F0502020204030204" pitchFamily="34" charset="0"/>
                <a:cs typeface="Calibri" panose="020F0502020204030204" pitchFamily="34" charset="0"/>
              </a:rPr>
              <a:t>Influence on ICS</a:t>
            </a:r>
          </a:p>
        </p:txBody>
      </p:sp>
      <p:sp>
        <p:nvSpPr>
          <p:cNvPr id="27" name="Tijdelijke aanduiding voor dianummer 4">
            <a:extLst>
              <a:ext uri="{FF2B5EF4-FFF2-40B4-BE49-F238E27FC236}">
                <a16:creationId xmlns:a16="http://schemas.microsoft.com/office/drawing/2014/main" id="{C69E2665-BDAF-AF45-8822-47CFE4FD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0440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6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EEA5A01-C634-434C-BC2D-4C08347F8E80}"/>
              </a:ext>
            </a:extLst>
          </p:cNvPr>
          <p:cNvCxnSpPr/>
          <p:nvPr/>
        </p:nvCxnSpPr>
        <p:spPr>
          <a:xfrm>
            <a:off x="536568" y="6226897"/>
            <a:ext cx="781493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C87764-40AA-B54F-97C0-73F9796A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57D6B9-B3C6-7D4F-A768-551D33A65F7D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9F432F10-50D3-8644-B90F-E2DC36513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5135172-AD51-9447-8343-F18F481C62C6}"/>
              </a:ext>
            </a:extLst>
          </p:cNvPr>
          <p:cNvSpPr/>
          <p:nvPr/>
        </p:nvSpPr>
        <p:spPr>
          <a:xfrm rot="5400000">
            <a:off x="4182019" y="-4182019"/>
            <a:ext cx="77996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4B0D016-B348-B64E-99C3-E70368DD7AE2}"/>
              </a:ext>
            </a:extLst>
          </p:cNvPr>
          <p:cNvSpPr txBox="1">
            <a:spLocks/>
          </p:cNvSpPr>
          <p:nvPr/>
        </p:nvSpPr>
        <p:spPr>
          <a:xfrm>
            <a:off x="6642723" y="136537"/>
            <a:ext cx="2065871" cy="507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40EFAF75-6690-DA43-B3E2-A4FAAC077D0E}"/>
              </a:ext>
            </a:extLst>
          </p:cNvPr>
          <p:cNvSpPr/>
          <p:nvPr/>
        </p:nvSpPr>
        <p:spPr>
          <a:xfrm>
            <a:off x="221196" y="3444427"/>
            <a:ext cx="8218805" cy="465536"/>
          </a:xfrm>
          <a:prstGeom prst="roundRect">
            <a:avLst>
              <a:gd name="adj" fmla="val 270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EDF58B0B-0485-B94A-889F-B478B0A5EAA3}"/>
              </a:ext>
            </a:extLst>
          </p:cNvPr>
          <p:cNvSpPr txBox="1">
            <a:spLocks/>
          </p:cNvSpPr>
          <p:nvPr/>
        </p:nvSpPr>
        <p:spPr>
          <a:xfrm>
            <a:off x="961390" y="2740849"/>
            <a:ext cx="8616462" cy="18726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Composition of sample</a:t>
            </a:r>
            <a:b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Results  </a:t>
            </a:r>
            <a:b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General conclusions</a:t>
            </a:r>
          </a:p>
        </p:txBody>
      </p:sp>
      <p:sp>
        <p:nvSpPr>
          <p:cNvPr id="12" name="Tijdelijke aanduiding voor dianummer 4">
            <a:extLst>
              <a:ext uri="{FF2B5EF4-FFF2-40B4-BE49-F238E27FC236}">
                <a16:creationId xmlns:a16="http://schemas.microsoft.com/office/drawing/2014/main" id="{3FEA5A06-B676-4141-8DD9-A3F4A0AA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9930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7</a:t>
            </a:fld>
            <a:endParaRPr lang="nl-NL" sz="160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D452CF-1708-C949-AD0D-4BA0EFA7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4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4ED3013-FD8F-7249-BCFF-F7A4A8B06D32}"/>
              </a:ext>
            </a:extLst>
          </p:cNvPr>
          <p:cNvSpPr/>
          <p:nvPr/>
        </p:nvSpPr>
        <p:spPr>
          <a:xfrm rot="5400000">
            <a:off x="4122961" y="-4202581"/>
            <a:ext cx="898078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1" name="Grafiek 10"/>
          <p:cNvGraphicFramePr/>
          <p:nvPr>
            <p:extLst>
              <p:ext uri="{D42A27DB-BD31-4B8C-83A1-F6EECF244321}">
                <p14:modId xmlns:p14="http://schemas.microsoft.com/office/powerpoint/2010/main" val="2355946710"/>
              </p:ext>
            </p:extLst>
          </p:nvPr>
        </p:nvGraphicFramePr>
        <p:xfrm>
          <a:off x="1447389" y="2435534"/>
          <a:ext cx="6595944" cy="36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vak 14"/>
          <p:cNvSpPr txBox="1"/>
          <p:nvPr/>
        </p:nvSpPr>
        <p:spPr>
          <a:xfrm>
            <a:off x="7681171" y="5633788"/>
            <a:ext cx="10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7314957" y="5717134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28681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mainly the IT security division and the IT division that are involved in decisions on technical measures in the area of cybersecurity.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37324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57203" y="1909473"/>
            <a:ext cx="782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spc="-10">
                <a:latin typeface="Calibri Light" panose="020F0302020204030204" pitchFamily="34" charset="0"/>
                <a:cs typeface="Calibri Light" panose="020F0302020204030204" pitchFamily="34" charset="0"/>
              </a:rPr>
              <a:t>When your organisation decides what technical measures should be used in the area of cybersecurity to secure smart factories, which of the following divisions are involved in decision-making?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74B78FB9-CF9D-8746-8952-0EC512E9DE40}"/>
              </a:ext>
            </a:extLst>
          </p:cNvPr>
          <p:cNvSpPr txBox="1">
            <a:spLocks/>
          </p:cNvSpPr>
          <p:nvPr/>
        </p:nvSpPr>
        <p:spPr>
          <a:xfrm>
            <a:off x="5723467" y="11790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4C3829E-59A9-1D4B-B949-D081C2AD4720}"/>
              </a:ext>
            </a:extLst>
          </p:cNvPr>
          <p:cNvSpPr/>
          <p:nvPr/>
        </p:nvSpPr>
        <p:spPr>
          <a:xfrm>
            <a:off x="6319930" y="379631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0" name="Tijdelijke aanduiding voor dianummer 4">
            <a:extLst>
              <a:ext uri="{FF2B5EF4-FFF2-40B4-BE49-F238E27FC236}">
                <a16:creationId xmlns:a16="http://schemas.microsoft.com/office/drawing/2014/main" id="{D683CAF4-CA1E-254A-B6B2-F0F5AEAA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9928" y="6453324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8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DFC96EDC-109E-FF4B-A3B9-8868ABB96DF4}"/>
              </a:ext>
            </a:extLst>
          </p:cNvPr>
          <p:cNvSpPr txBox="1">
            <a:spLocks/>
          </p:cNvSpPr>
          <p:nvPr/>
        </p:nvSpPr>
        <p:spPr>
          <a:xfrm>
            <a:off x="446570" y="627074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71BBE8A-D5B0-7D47-86E6-47923DAEBF93}"/>
              </a:ext>
            </a:extLst>
          </p:cNvPr>
          <p:cNvCxnSpPr/>
          <p:nvPr/>
        </p:nvCxnSpPr>
        <p:spPr>
          <a:xfrm>
            <a:off x="536568" y="6226897"/>
            <a:ext cx="781493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53F4E06B-6FDA-2D4D-B422-B117F76F2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847" y="6317125"/>
            <a:ext cx="658021" cy="223075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DCB339C-071A-DB42-937F-7E55B224921E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CB97B6D-C1B0-D349-BF29-8084877E8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13CEA766-4EF3-8745-BBCD-66793F66B26B}"/>
              </a:ext>
            </a:extLst>
          </p:cNvPr>
          <p:cNvSpPr/>
          <p:nvPr/>
        </p:nvSpPr>
        <p:spPr>
          <a:xfrm rot="5400000">
            <a:off x="4176124" y="-4176124"/>
            <a:ext cx="791752" cy="9144000"/>
          </a:xfrm>
          <a:prstGeom prst="rect">
            <a:avLst/>
          </a:prstGeom>
          <a:solidFill>
            <a:srgbClr val="595959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769418" y="6463729"/>
            <a:ext cx="221196" cy="268139"/>
          </a:xfrm>
        </p:spPr>
        <p:txBody>
          <a:bodyPr/>
          <a:lstStyle/>
          <a:p>
            <a:pPr algn="r"/>
            <a:fld id="{DAE2BAB3-C6A0-42E8-A714-188450EF6DD8}" type="slidenum">
              <a:rPr lang="nl-NL" sz="1600" smtClean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9</a:t>
            </a:fld>
            <a:endParaRPr lang="nl-NL" sz="1600" dirty="0">
              <a:solidFill>
                <a:srgbClr val="59595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666864" y="5767460"/>
            <a:ext cx="12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Significantly higher</a:t>
            </a:r>
            <a:b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</a:br>
            <a:r>
              <a:rPr lang="en-GB" sz="900">
                <a:solidFill>
                  <a:srgbClr val="C00000"/>
                </a:solidFill>
                <a:latin typeface="Franklin Gothic Book" panose="020B0503020102020204" pitchFamily="34" charset="0"/>
              </a:rPr>
              <a:t>(95% confidence)</a:t>
            </a:r>
          </a:p>
        </p:txBody>
      </p:sp>
      <p:sp>
        <p:nvSpPr>
          <p:cNvPr id="16" name="Afgeronde rechthoek 14"/>
          <p:cNvSpPr/>
          <p:nvPr/>
        </p:nvSpPr>
        <p:spPr>
          <a:xfrm>
            <a:off x="7300650" y="5850806"/>
            <a:ext cx="366214" cy="1775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000">
              <a:solidFill>
                <a:srgbClr val="C00000"/>
              </a:solidFill>
            </a:endParaRPr>
          </a:p>
        </p:txBody>
      </p:sp>
      <p:sp>
        <p:nvSpPr>
          <p:cNvPr id="17" name="Tijdelijke aanduiding voor tekst 11"/>
          <p:cNvSpPr txBox="1">
            <a:spLocks/>
          </p:cNvSpPr>
          <p:nvPr/>
        </p:nvSpPr>
        <p:spPr>
          <a:xfrm>
            <a:off x="683569" y="1109815"/>
            <a:ext cx="7920880" cy="66460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nl-NL" sz="200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from larger companies more often state that</a:t>
            </a:r>
            <a:b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decision is made within the product quality control division.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90592" y="1118458"/>
            <a:ext cx="72008" cy="655966"/>
          </a:xfrm>
          <a:prstGeom prst="rect">
            <a:avLst/>
          </a:prstGeom>
          <a:solidFill>
            <a:srgbClr val="C000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81850" y="1877756"/>
            <a:ext cx="772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pc="-20">
                <a:latin typeface="Calibri Light" panose="020F0302020204030204" pitchFamily="34" charset="0"/>
                <a:cs typeface="Calibri Light" panose="020F0302020204030204" pitchFamily="34" charset="0"/>
              </a:rPr>
              <a:t>When your organisation decides what technical measures should be used in the area of cybersecurity to secure smart factories, which of the following divisions are involved in decision-making?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2902423-74F9-479E-B5FD-E5AC1BD17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08541"/>
              </p:ext>
            </p:extLst>
          </p:nvPr>
        </p:nvGraphicFramePr>
        <p:xfrm>
          <a:off x="489649" y="2465256"/>
          <a:ext cx="8196211" cy="3182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310">
                  <a:extLst>
                    <a:ext uri="{9D8B030D-6E8A-4147-A177-3AD203B41FA5}">
                      <a16:colId xmlns:a16="http://schemas.microsoft.com/office/drawing/2014/main" val="2256920337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4271954798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1604922719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621495789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3842121128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4151982136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1819219650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993098244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2944529338"/>
                    </a:ext>
                  </a:extLst>
                </a:gridCol>
                <a:gridCol w="733989">
                  <a:extLst>
                    <a:ext uri="{9D8B030D-6E8A-4147-A177-3AD203B41FA5}">
                      <a16:colId xmlns:a16="http://schemas.microsoft.com/office/drawing/2014/main" val="4219881468"/>
                    </a:ext>
                  </a:extLst>
                </a:gridCol>
              </a:tblGrid>
              <a:tr h="596331">
                <a:tc rowSpan="2">
                  <a:txBody>
                    <a:bodyPr/>
                    <a:lstStyle/>
                    <a:p>
                      <a:pPr algn="l" rtl="0" fontAlgn="b"/>
                      <a:endParaRPr lang="nl-NL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Company size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sector: </a:t>
                      </a:r>
                    </a:p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companies, logistics &amp; transport, maritime, rail and aviation, oil &amp; gas, chemical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spc="-2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systems: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spc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IT: final decision-maker, other decision-maker, influence on decision-making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559614"/>
                  </a:ext>
                </a:extLst>
              </a:tr>
              <a:tr h="556769">
                <a:tc vMerge="1">
                  <a:txBody>
                    <a:bodyPr/>
                    <a:lstStyle/>
                    <a:p>
                      <a:pPr algn="l" rtl="0" fontAlgn="b"/>
                      <a:endParaRPr lang="en-BE" sz="1100" b="0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350" marR="6350" marT="6350" marB="0" anchor="b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00AE9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500 - 4,999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5,000+ employees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78368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IT security division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70734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IT division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57248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Risk management division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08200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Industrial Control System  </a:t>
                      </a:r>
                    </a:p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management division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22057"/>
                  </a:ext>
                </a:extLst>
              </a:tr>
              <a:tr h="2651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Product quality control </a:t>
                      </a:r>
                    </a:p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division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27.7%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5634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Don’t know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18.0%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19.1% B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03445"/>
                  </a:ext>
                </a:extLst>
              </a:tr>
              <a:tr h="1922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Other division: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6350" cmpd="sng">
                      <a:solidFill>
                        <a:srgbClr val="000000"/>
                      </a:solidFill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mpd="sng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47937"/>
                  </a:ext>
                </a:extLst>
              </a:tr>
            </a:tbl>
          </a:graphicData>
        </a:graphic>
      </p:graphicFrame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81C4C08-D886-9D46-8605-A177C377EC17}"/>
              </a:ext>
            </a:extLst>
          </p:cNvPr>
          <p:cNvSpPr txBox="1">
            <a:spLocks/>
          </p:cNvSpPr>
          <p:nvPr/>
        </p:nvSpPr>
        <p:spPr>
          <a:xfrm>
            <a:off x="5723467" y="8295"/>
            <a:ext cx="2985127" cy="35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16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90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260000" indent="-1800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endParaRPr lang="nl-NL" sz="2800">
              <a:solidFill>
                <a:schemeClr val="bg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CFB1FD0-2CD6-E74B-84C8-29F08CA74629}"/>
              </a:ext>
            </a:extLst>
          </p:cNvPr>
          <p:cNvSpPr/>
          <p:nvPr/>
        </p:nvSpPr>
        <p:spPr>
          <a:xfrm>
            <a:off x="6319930" y="376136"/>
            <a:ext cx="239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Cybersecurity measures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5CC37C56-DE8F-B24E-A4D7-3063CA00AEE0}"/>
              </a:ext>
            </a:extLst>
          </p:cNvPr>
          <p:cNvSpPr txBox="1">
            <a:spLocks/>
          </p:cNvSpPr>
          <p:nvPr/>
        </p:nvSpPr>
        <p:spPr>
          <a:xfrm>
            <a:off x="446570" y="6270742"/>
            <a:ext cx="3484485" cy="48043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lnSpc>
                <a:spcPts val="2400"/>
              </a:lnSpc>
              <a:spcBef>
                <a:spcPct val="20000"/>
              </a:spcBef>
              <a:buFont typeface="Arial"/>
              <a:buNone/>
              <a:defRPr sz="2100" kern="1200" baseline="0">
                <a:solidFill>
                  <a:schemeClr val="tx2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0" indent="-162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21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40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alibri Light" pitchFamily="34" charset="0"/>
              <a:buChar char="•"/>
              <a:defRPr sz="15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67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945000" indent="-13500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Filter: none</a:t>
            </a:r>
          </a:p>
          <a:p>
            <a:pPr>
              <a:lnSpc>
                <a:spcPct val="100000"/>
              </a:lnSpc>
            </a:pPr>
            <a:r>
              <a:rPr lang="en-GB" sz="9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N: 104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A3379BE-8419-FC4D-A6E4-201431BBE67D}"/>
              </a:ext>
            </a:extLst>
          </p:cNvPr>
          <p:cNvCxnSpPr>
            <a:cxnSpLocks/>
          </p:cNvCxnSpPr>
          <p:nvPr/>
        </p:nvCxnSpPr>
        <p:spPr>
          <a:xfrm>
            <a:off x="481850" y="6226897"/>
            <a:ext cx="8180300" cy="0"/>
          </a:xfrm>
          <a:prstGeom prst="line">
            <a:avLst/>
          </a:prstGeom>
          <a:ln w="63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87E07384-23E0-0B40-8EB0-4985957BD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29" y="6317125"/>
            <a:ext cx="658021" cy="22307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700807D-31AD-2F4C-8622-23AC893C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68" y="158317"/>
            <a:ext cx="1418356" cy="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6440"/>
      </p:ext>
    </p:extLst>
  </p:cSld>
  <p:clrMapOvr>
    <a:masterClrMapping/>
  </p:clrMapOvr>
</p:sld>
</file>

<file path=ppt/theme/theme1.xml><?xml version="1.0" encoding="utf-8"?>
<a:theme xmlns:a="http://schemas.openxmlformats.org/drawingml/2006/main" name="iVOX spark">
  <a:themeElements>
    <a:clrScheme name="Kleuren Ivox">
      <a:dk1>
        <a:sysClr val="windowText" lastClr="000000"/>
      </a:dk1>
      <a:lt1>
        <a:sysClr val="window" lastClr="FFFFFF"/>
      </a:lt1>
      <a:dk2>
        <a:srgbClr val="00AE9A"/>
      </a:dk2>
      <a:lt2>
        <a:srgbClr val="E7E6E6"/>
      </a:lt2>
      <a:accent1>
        <a:srgbClr val="FF9933"/>
      </a:accent1>
      <a:accent2>
        <a:srgbClr val="00AE9A"/>
      </a:accent2>
      <a:accent3>
        <a:srgbClr val="FF3333"/>
      </a:accent3>
      <a:accent4>
        <a:srgbClr val="3399CC"/>
      </a:accent4>
      <a:accent5>
        <a:srgbClr val="AD6A24"/>
      </a:accent5>
      <a:accent6>
        <a:srgbClr val="6C635A"/>
      </a:accent6>
      <a:hlink>
        <a:srgbClr val="FF3333"/>
      </a:hlink>
      <a:folHlink>
        <a:srgbClr val="000000"/>
      </a:folHlink>
    </a:clrScheme>
    <a:fontScheme name="iVOX 2016">
      <a:majorFont>
        <a:latin typeface="Franklin Gothic Book"/>
        <a:ea typeface=""/>
        <a:cs typeface=""/>
      </a:majorFont>
      <a:minorFont>
        <a:latin typeface="Franklin Gothic Medium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0XXX- iVOX - HK Strategies - Project Defensie F16 [Alleen-lezen]" id="{A2E8C64E-0562-4DA9-805E-63817AE140CB}" vid="{2D60764C-5204-4521-BCB2-9FA4D1C31F8E}"/>
    </a:ext>
  </a:extLst>
</a:theme>
</file>

<file path=ppt/theme/theme2.xml><?xml version="1.0" encoding="utf-8"?>
<a:theme xmlns:a="http://schemas.openxmlformats.org/drawingml/2006/main" name="1_iVOX spark">
  <a:themeElements>
    <a:clrScheme name="iVOX spark">
      <a:dk1>
        <a:sysClr val="windowText" lastClr="000000"/>
      </a:dk1>
      <a:lt1>
        <a:sysClr val="window" lastClr="FFFFFF"/>
      </a:lt1>
      <a:dk2>
        <a:srgbClr val="00AE9A"/>
      </a:dk2>
      <a:lt2>
        <a:srgbClr val="FFFFFF"/>
      </a:lt2>
      <a:accent1>
        <a:srgbClr val="FF9933"/>
      </a:accent1>
      <a:accent2>
        <a:srgbClr val="3399CC"/>
      </a:accent2>
      <a:accent3>
        <a:srgbClr val="FF3333"/>
      </a:accent3>
      <a:accent4>
        <a:srgbClr val="00AE9A"/>
      </a:accent4>
      <a:accent5>
        <a:srgbClr val="AD6A24"/>
      </a:accent5>
      <a:accent6>
        <a:srgbClr val="6C6D5A"/>
      </a:accent6>
      <a:hlink>
        <a:srgbClr val="FF3333"/>
      </a:hlink>
      <a:folHlink>
        <a:srgbClr val="00AE9A"/>
      </a:folHlink>
    </a:clrScheme>
    <a:fontScheme name="iVOX 2016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0XXX- iVOX - HK Strategies - Project Defensie F16 [Alleen-lezen]" id="{A2E8C64E-0562-4DA9-805E-63817AE140CB}" vid="{2D60764C-5204-4521-BCB2-9FA4D1C31F8E}"/>
    </a:ext>
  </a:extLst>
</a:theme>
</file>

<file path=ppt/theme/theme3.xml><?xml version="1.0" encoding="utf-8"?>
<a:theme xmlns:a="http://schemas.openxmlformats.org/drawingml/2006/main" name="2_iVOX spark">
  <a:themeElements>
    <a:clrScheme name="Kleuren Ivox">
      <a:dk1>
        <a:sysClr val="windowText" lastClr="000000"/>
      </a:dk1>
      <a:lt1>
        <a:sysClr val="window" lastClr="FFFFFF"/>
      </a:lt1>
      <a:dk2>
        <a:srgbClr val="00AE9A"/>
      </a:dk2>
      <a:lt2>
        <a:srgbClr val="E7E6E6"/>
      </a:lt2>
      <a:accent1>
        <a:srgbClr val="FF9933"/>
      </a:accent1>
      <a:accent2>
        <a:srgbClr val="00AE9A"/>
      </a:accent2>
      <a:accent3>
        <a:srgbClr val="FF3333"/>
      </a:accent3>
      <a:accent4>
        <a:srgbClr val="3399CC"/>
      </a:accent4>
      <a:accent5>
        <a:srgbClr val="AD6A24"/>
      </a:accent5>
      <a:accent6>
        <a:srgbClr val="6C635A"/>
      </a:accent6>
      <a:hlink>
        <a:srgbClr val="FF3333"/>
      </a:hlink>
      <a:folHlink>
        <a:srgbClr val="000000"/>
      </a:folHlink>
    </a:clrScheme>
    <a:fontScheme name="iVOX 2016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0XXX- iVOX - HK Strategies - Project Defensie F16 [Alleen-lezen]" id="{A2E8C64E-0562-4DA9-805E-63817AE140CB}" vid="{2D60764C-5204-4521-BCB2-9FA4D1C31F8E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2830</Words>
  <Application>Microsoft Macintosh PowerPoint</Application>
  <PresentationFormat>Diavoorstelling (4:3)</PresentationFormat>
  <Paragraphs>644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iVOX spark</vt:lpstr>
      <vt:lpstr>1_iVOX spark</vt:lpstr>
      <vt:lpstr>2_iVOX spark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Rik Hannes (iVOX)</dc:creator>
  <cp:lastModifiedBy>Bo Vanherck</cp:lastModifiedBy>
  <cp:revision>4</cp:revision>
  <dcterms:created xsi:type="dcterms:W3CDTF">2016-10-12T14:44:36Z</dcterms:created>
  <dcterms:modified xsi:type="dcterms:W3CDTF">2021-04-14T15:33:59Z</dcterms:modified>
</cp:coreProperties>
</file>